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Lst>
  <p:notesMasterIdLst>
    <p:notesMasterId r:id="rId14"/>
  </p:notesMasterIdLst>
  <p:sldIdLst>
    <p:sldId id="273" r:id="rId2"/>
    <p:sldId id="257" r:id="rId3"/>
    <p:sldId id="258" r:id="rId4"/>
    <p:sldId id="260" r:id="rId5"/>
    <p:sldId id="261" r:id="rId6"/>
    <p:sldId id="262" r:id="rId7"/>
    <p:sldId id="264" r:id="rId8"/>
    <p:sldId id="265" r:id="rId9"/>
    <p:sldId id="266" r:id="rId10"/>
    <p:sldId id="270" r:id="rId11"/>
    <p:sldId id="271" r:id="rId12"/>
    <p:sldId id="274" r:id="rId13"/>
  </p:sldIdLst>
  <p:sldSz cx="9144000" cy="6858000" type="screen4x3"/>
  <p:notesSz cx="6807200" cy="9939338"/>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93647"/>
  </p:normalViewPr>
  <p:slideViewPr>
    <p:cSldViewPr snapToGrid="0" snapToObjects="1">
      <p:cViewPr>
        <p:scale>
          <a:sx n="90" d="100"/>
          <a:sy n="90" d="100"/>
        </p:scale>
        <p:origin x="280" y="-8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ariarego:Desktop:on%20going:forges%202016:papers_Rego:dados%20finais%20erasmus%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PT"/>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'erasmus in'!$D$4</c:f>
              <c:strCache>
                <c:ptCount val="1"/>
                <c:pt idx="0">
                  <c:v>2007/08</c:v>
                </c:pt>
              </c:strCache>
            </c:strRef>
          </c:tx>
          <c:invertIfNegative val="0"/>
          <c:cat>
            <c:strRef>
              <c:f>'erasmus in'!$C$5:$C$32</c:f>
              <c:strCache>
                <c:ptCount val="28"/>
                <c:pt idx="0">
                  <c:v>AT</c:v>
                </c:pt>
                <c:pt idx="1">
                  <c:v>BE</c:v>
                </c:pt>
                <c:pt idx="2">
                  <c:v>BG</c:v>
                </c:pt>
                <c:pt idx="3">
                  <c:v>CY</c:v>
                </c:pt>
                <c:pt idx="4">
                  <c:v>CZ</c:v>
                </c:pt>
                <c:pt idx="5">
                  <c:v>DE</c:v>
                </c:pt>
                <c:pt idx="6">
                  <c:v>DK</c:v>
                </c:pt>
                <c:pt idx="7">
                  <c:v>EE</c:v>
                </c:pt>
                <c:pt idx="8">
                  <c:v>ES</c:v>
                </c:pt>
                <c:pt idx="9">
                  <c:v>FI</c:v>
                </c:pt>
                <c:pt idx="10">
                  <c:v>FR</c:v>
                </c:pt>
                <c:pt idx="11">
                  <c:v>GR</c:v>
                </c:pt>
                <c:pt idx="12">
                  <c:v>HR</c:v>
                </c:pt>
                <c:pt idx="13">
                  <c:v>HU</c:v>
                </c:pt>
                <c:pt idx="14">
                  <c:v>IE</c:v>
                </c:pt>
                <c:pt idx="15">
                  <c:v>IT</c:v>
                </c:pt>
                <c:pt idx="16">
                  <c:v>LT</c:v>
                </c:pt>
                <c:pt idx="17">
                  <c:v>LU</c:v>
                </c:pt>
                <c:pt idx="18">
                  <c:v>LV</c:v>
                </c:pt>
                <c:pt idx="19">
                  <c:v>MT</c:v>
                </c:pt>
                <c:pt idx="20">
                  <c:v>NL</c:v>
                </c:pt>
                <c:pt idx="21">
                  <c:v>PL</c:v>
                </c:pt>
                <c:pt idx="22">
                  <c:v>PT</c:v>
                </c:pt>
                <c:pt idx="23">
                  <c:v>RO</c:v>
                </c:pt>
                <c:pt idx="24">
                  <c:v>SE</c:v>
                </c:pt>
                <c:pt idx="25">
                  <c:v>SI</c:v>
                </c:pt>
                <c:pt idx="26">
                  <c:v>SK</c:v>
                </c:pt>
                <c:pt idx="27">
                  <c:v>UK</c:v>
                </c:pt>
              </c:strCache>
            </c:strRef>
          </c:cat>
          <c:val>
            <c:numRef>
              <c:f>'erasmus in'!$D$5:$D$32</c:f>
              <c:numCache>
                <c:formatCode>#,##0</c:formatCode>
                <c:ptCount val="28"/>
                <c:pt idx="0">
                  <c:v>4412.0</c:v>
                </c:pt>
                <c:pt idx="1">
                  <c:v>6136.0</c:v>
                </c:pt>
                <c:pt idx="2">
                  <c:v>445.0</c:v>
                </c:pt>
                <c:pt idx="3">
                  <c:v>314.0</c:v>
                </c:pt>
                <c:pt idx="4">
                  <c:v>3716.0</c:v>
                </c:pt>
                <c:pt idx="5">
                  <c:v>20770.0</c:v>
                </c:pt>
                <c:pt idx="6">
                  <c:v>5202.0</c:v>
                </c:pt>
                <c:pt idx="7">
                  <c:v>619.0</c:v>
                </c:pt>
                <c:pt idx="8">
                  <c:v>31062.0</c:v>
                </c:pt>
                <c:pt idx="9">
                  <c:v>6366.0</c:v>
                </c:pt>
                <c:pt idx="10">
                  <c:v>23158.0</c:v>
                </c:pt>
                <c:pt idx="11">
                  <c:v>2288.0</c:v>
                </c:pt>
                <c:pt idx="12">
                  <c:v>0.0</c:v>
                </c:pt>
                <c:pt idx="13">
                  <c:v>2150.0</c:v>
                </c:pt>
                <c:pt idx="14">
                  <c:v>4515.0</c:v>
                </c:pt>
                <c:pt idx="15">
                  <c:v>16261.0</c:v>
                </c:pt>
                <c:pt idx="16">
                  <c:v>1050.0</c:v>
                </c:pt>
                <c:pt idx="17">
                  <c:v>207.0</c:v>
                </c:pt>
                <c:pt idx="18">
                  <c:v>392.0</c:v>
                </c:pt>
                <c:pt idx="19">
                  <c:v>468.0</c:v>
                </c:pt>
                <c:pt idx="20">
                  <c:v>7702.0</c:v>
                </c:pt>
                <c:pt idx="21">
                  <c:v>4441.0</c:v>
                </c:pt>
                <c:pt idx="22">
                  <c:v>5579.0</c:v>
                </c:pt>
                <c:pt idx="23">
                  <c:v>1100.0</c:v>
                </c:pt>
                <c:pt idx="24">
                  <c:v>8150.0</c:v>
                </c:pt>
                <c:pt idx="25">
                  <c:v>875.0</c:v>
                </c:pt>
                <c:pt idx="26">
                  <c:v>745.0</c:v>
                </c:pt>
                <c:pt idx="27">
                  <c:v>19088.0</c:v>
                </c:pt>
              </c:numCache>
            </c:numRef>
          </c:val>
        </c:ser>
        <c:ser>
          <c:idx val="1"/>
          <c:order val="1"/>
          <c:tx>
            <c:strRef>
              <c:f>'erasmus in'!$E$4</c:f>
              <c:strCache>
                <c:ptCount val="1"/>
                <c:pt idx="0">
                  <c:v>2008/09</c:v>
                </c:pt>
              </c:strCache>
            </c:strRef>
          </c:tx>
          <c:invertIfNegative val="0"/>
          <c:cat>
            <c:strRef>
              <c:f>'erasmus in'!$C$5:$C$32</c:f>
              <c:strCache>
                <c:ptCount val="28"/>
                <c:pt idx="0">
                  <c:v>AT</c:v>
                </c:pt>
                <c:pt idx="1">
                  <c:v>BE</c:v>
                </c:pt>
                <c:pt idx="2">
                  <c:v>BG</c:v>
                </c:pt>
                <c:pt idx="3">
                  <c:v>CY</c:v>
                </c:pt>
                <c:pt idx="4">
                  <c:v>CZ</c:v>
                </c:pt>
                <c:pt idx="5">
                  <c:v>DE</c:v>
                </c:pt>
                <c:pt idx="6">
                  <c:v>DK</c:v>
                </c:pt>
                <c:pt idx="7">
                  <c:v>EE</c:v>
                </c:pt>
                <c:pt idx="8">
                  <c:v>ES</c:v>
                </c:pt>
                <c:pt idx="9">
                  <c:v>FI</c:v>
                </c:pt>
                <c:pt idx="10">
                  <c:v>FR</c:v>
                </c:pt>
                <c:pt idx="11">
                  <c:v>GR</c:v>
                </c:pt>
                <c:pt idx="12">
                  <c:v>HR</c:v>
                </c:pt>
                <c:pt idx="13">
                  <c:v>HU</c:v>
                </c:pt>
                <c:pt idx="14">
                  <c:v>IE</c:v>
                </c:pt>
                <c:pt idx="15">
                  <c:v>IT</c:v>
                </c:pt>
                <c:pt idx="16">
                  <c:v>LT</c:v>
                </c:pt>
                <c:pt idx="17">
                  <c:v>LU</c:v>
                </c:pt>
                <c:pt idx="18">
                  <c:v>LV</c:v>
                </c:pt>
                <c:pt idx="19">
                  <c:v>MT</c:v>
                </c:pt>
                <c:pt idx="20">
                  <c:v>NL</c:v>
                </c:pt>
                <c:pt idx="21">
                  <c:v>PL</c:v>
                </c:pt>
                <c:pt idx="22">
                  <c:v>PT</c:v>
                </c:pt>
                <c:pt idx="23">
                  <c:v>RO</c:v>
                </c:pt>
                <c:pt idx="24">
                  <c:v>SE</c:v>
                </c:pt>
                <c:pt idx="25">
                  <c:v>SI</c:v>
                </c:pt>
                <c:pt idx="26">
                  <c:v>SK</c:v>
                </c:pt>
                <c:pt idx="27">
                  <c:v>UK</c:v>
                </c:pt>
              </c:strCache>
            </c:strRef>
          </c:cat>
          <c:val>
            <c:numRef>
              <c:f>'erasmus in'!$E$5:$E$32</c:f>
              <c:numCache>
                <c:formatCode>#,##0</c:formatCode>
                <c:ptCount val="28"/>
                <c:pt idx="0">
                  <c:v>4728.0</c:v>
                </c:pt>
                <c:pt idx="1">
                  <c:v>6846.0</c:v>
                </c:pt>
                <c:pt idx="2">
                  <c:v>514.0</c:v>
                </c:pt>
                <c:pt idx="3">
                  <c:v>394.0</c:v>
                </c:pt>
                <c:pt idx="4">
                  <c:v>4171.0</c:v>
                </c:pt>
                <c:pt idx="5">
                  <c:v>21932.0</c:v>
                </c:pt>
                <c:pt idx="6">
                  <c:v>5637.0</c:v>
                </c:pt>
                <c:pt idx="7">
                  <c:v>708.0</c:v>
                </c:pt>
                <c:pt idx="8">
                  <c:v>33172.0</c:v>
                </c:pt>
                <c:pt idx="9">
                  <c:v>6605.0</c:v>
                </c:pt>
                <c:pt idx="10">
                  <c:v>24614.0</c:v>
                </c:pt>
                <c:pt idx="11">
                  <c:v>2849.0</c:v>
                </c:pt>
                <c:pt idx="12">
                  <c:v>0.0</c:v>
                </c:pt>
                <c:pt idx="13">
                  <c:v>2476.0</c:v>
                </c:pt>
                <c:pt idx="14">
                  <c:v>5151.0</c:v>
                </c:pt>
                <c:pt idx="15">
                  <c:v>17492.0</c:v>
                </c:pt>
                <c:pt idx="16">
                  <c:v>1217.0</c:v>
                </c:pt>
                <c:pt idx="17">
                  <c:v>277.0</c:v>
                </c:pt>
                <c:pt idx="18">
                  <c:v>480.0</c:v>
                </c:pt>
                <c:pt idx="19">
                  <c:v>616.0</c:v>
                </c:pt>
                <c:pt idx="20">
                  <c:v>8081.0</c:v>
                </c:pt>
                <c:pt idx="21">
                  <c:v>4923.0</c:v>
                </c:pt>
                <c:pt idx="22">
                  <c:v>6232.0</c:v>
                </c:pt>
                <c:pt idx="23">
                  <c:v>1206.0</c:v>
                </c:pt>
                <c:pt idx="24">
                  <c:v>8840.0</c:v>
                </c:pt>
                <c:pt idx="25">
                  <c:v>1078.0</c:v>
                </c:pt>
                <c:pt idx="26">
                  <c:v>913.0</c:v>
                </c:pt>
                <c:pt idx="27">
                  <c:v>20850.0</c:v>
                </c:pt>
              </c:numCache>
            </c:numRef>
          </c:val>
        </c:ser>
        <c:ser>
          <c:idx val="2"/>
          <c:order val="2"/>
          <c:tx>
            <c:strRef>
              <c:f>'erasmus in'!$F$4</c:f>
              <c:strCache>
                <c:ptCount val="1"/>
                <c:pt idx="0">
                  <c:v>2009/10</c:v>
                </c:pt>
              </c:strCache>
            </c:strRef>
          </c:tx>
          <c:invertIfNegative val="0"/>
          <c:cat>
            <c:strRef>
              <c:f>'erasmus in'!$C$5:$C$32</c:f>
              <c:strCache>
                <c:ptCount val="28"/>
                <c:pt idx="0">
                  <c:v>AT</c:v>
                </c:pt>
                <c:pt idx="1">
                  <c:v>BE</c:v>
                </c:pt>
                <c:pt idx="2">
                  <c:v>BG</c:v>
                </c:pt>
                <c:pt idx="3">
                  <c:v>CY</c:v>
                </c:pt>
                <c:pt idx="4">
                  <c:v>CZ</c:v>
                </c:pt>
                <c:pt idx="5">
                  <c:v>DE</c:v>
                </c:pt>
                <c:pt idx="6">
                  <c:v>DK</c:v>
                </c:pt>
                <c:pt idx="7">
                  <c:v>EE</c:v>
                </c:pt>
                <c:pt idx="8">
                  <c:v>ES</c:v>
                </c:pt>
                <c:pt idx="9">
                  <c:v>FI</c:v>
                </c:pt>
                <c:pt idx="10">
                  <c:v>FR</c:v>
                </c:pt>
                <c:pt idx="11">
                  <c:v>GR</c:v>
                </c:pt>
                <c:pt idx="12">
                  <c:v>HR</c:v>
                </c:pt>
                <c:pt idx="13">
                  <c:v>HU</c:v>
                </c:pt>
                <c:pt idx="14">
                  <c:v>IE</c:v>
                </c:pt>
                <c:pt idx="15">
                  <c:v>IT</c:v>
                </c:pt>
                <c:pt idx="16">
                  <c:v>LT</c:v>
                </c:pt>
                <c:pt idx="17">
                  <c:v>LU</c:v>
                </c:pt>
                <c:pt idx="18">
                  <c:v>LV</c:v>
                </c:pt>
                <c:pt idx="19">
                  <c:v>MT</c:v>
                </c:pt>
                <c:pt idx="20">
                  <c:v>NL</c:v>
                </c:pt>
                <c:pt idx="21">
                  <c:v>PL</c:v>
                </c:pt>
                <c:pt idx="22">
                  <c:v>PT</c:v>
                </c:pt>
                <c:pt idx="23">
                  <c:v>RO</c:v>
                </c:pt>
                <c:pt idx="24">
                  <c:v>SE</c:v>
                </c:pt>
                <c:pt idx="25">
                  <c:v>SI</c:v>
                </c:pt>
                <c:pt idx="26">
                  <c:v>SK</c:v>
                </c:pt>
                <c:pt idx="27">
                  <c:v>UK</c:v>
                </c:pt>
              </c:strCache>
            </c:strRef>
          </c:cat>
          <c:val>
            <c:numRef>
              <c:f>'erasmus in'!$F$5:$F$32</c:f>
              <c:numCache>
                <c:formatCode>#,##0</c:formatCode>
                <c:ptCount val="28"/>
                <c:pt idx="0">
                  <c:v>4992.0</c:v>
                </c:pt>
                <c:pt idx="1">
                  <c:v>7300.0</c:v>
                </c:pt>
                <c:pt idx="2">
                  <c:v>627.0</c:v>
                </c:pt>
                <c:pt idx="3">
                  <c:v>452.0</c:v>
                </c:pt>
                <c:pt idx="4">
                  <c:v>4616.0</c:v>
                </c:pt>
                <c:pt idx="5">
                  <c:v>22509.0</c:v>
                </c:pt>
                <c:pt idx="6">
                  <c:v>6186.0</c:v>
                </c:pt>
                <c:pt idx="7">
                  <c:v>767.0</c:v>
                </c:pt>
                <c:pt idx="8">
                  <c:v>35389.0</c:v>
                </c:pt>
                <c:pt idx="9">
                  <c:v>6580.0</c:v>
                </c:pt>
                <c:pt idx="10">
                  <c:v>26141.0</c:v>
                </c:pt>
                <c:pt idx="11">
                  <c:v>2983.0</c:v>
                </c:pt>
                <c:pt idx="12">
                  <c:v>0.0</c:v>
                </c:pt>
                <c:pt idx="13">
                  <c:v>2804.0</c:v>
                </c:pt>
                <c:pt idx="14">
                  <c:v>5073.0</c:v>
                </c:pt>
                <c:pt idx="15">
                  <c:v>18137.0</c:v>
                </c:pt>
                <c:pt idx="16">
                  <c:v>1374.0</c:v>
                </c:pt>
                <c:pt idx="17">
                  <c:v>313.0</c:v>
                </c:pt>
                <c:pt idx="18">
                  <c:v>526.0</c:v>
                </c:pt>
                <c:pt idx="19">
                  <c:v>879.0</c:v>
                </c:pt>
                <c:pt idx="20">
                  <c:v>8594.0</c:v>
                </c:pt>
                <c:pt idx="21">
                  <c:v>6070.0</c:v>
                </c:pt>
                <c:pt idx="22">
                  <c:v>7385.0</c:v>
                </c:pt>
                <c:pt idx="23">
                  <c:v>1325.0</c:v>
                </c:pt>
                <c:pt idx="24">
                  <c:v>9500.0</c:v>
                </c:pt>
                <c:pt idx="25">
                  <c:v>1271.0</c:v>
                </c:pt>
                <c:pt idx="26">
                  <c:v>1085.0</c:v>
                </c:pt>
                <c:pt idx="27">
                  <c:v>22650.0</c:v>
                </c:pt>
              </c:numCache>
            </c:numRef>
          </c:val>
        </c:ser>
        <c:ser>
          <c:idx val="3"/>
          <c:order val="3"/>
          <c:tx>
            <c:strRef>
              <c:f>'erasmus in'!$G$4</c:f>
              <c:strCache>
                <c:ptCount val="1"/>
                <c:pt idx="0">
                  <c:v>2010/11</c:v>
                </c:pt>
              </c:strCache>
            </c:strRef>
          </c:tx>
          <c:invertIfNegative val="0"/>
          <c:cat>
            <c:strRef>
              <c:f>'erasmus in'!$C$5:$C$32</c:f>
              <c:strCache>
                <c:ptCount val="28"/>
                <c:pt idx="0">
                  <c:v>AT</c:v>
                </c:pt>
                <c:pt idx="1">
                  <c:v>BE</c:v>
                </c:pt>
                <c:pt idx="2">
                  <c:v>BG</c:v>
                </c:pt>
                <c:pt idx="3">
                  <c:v>CY</c:v>
                </c:pt>
                <c:pt idx="4">
                  <c:v>CZ</c:v>
                </c:pt>
                <c:pt idx="5">
                  <c:v>DE</c:v>
                </c:pt>
                <c:pt idx="6">
                  <c:v>DK</c:v>
                </c:pt>
                <c:pt idx="7">
                  <c:v>EE</c:v>
                </c:pt>
                <c:pt idx="8">
                  <c:v>ES</c:v>
                </c:pt>
                <c:pt idx="9">
                  <c:v>FI</c:v>
                </c:pt>
                <c:pt idx="10">
                  <c:v>FR</c:v>
                </c:pt>
                <c:pt idx="11">
                  <c:v>GR</c:v>
                </c:pt>
                <c:pt idx="12">
                  <c:v>HR</c:v>
                </c:pt>
                <c:pt idx="13">
                  <c:v>HU</c:v>
                </c:pt>
                <c:pt idx="14">
                  <c:v>IE</c:v>
                </c:pt>
                <c:pt idx="15">
                  <c:v>IT</c:v>
                </c:pt>
                <c:pt idx="16">
                  <c:v>LT</c:v>
                </c:pt>
                <c:pt idx="17">
                  <c:v>LU</c:v>
                </c:pt>
                <c:pt idx="18">
                  <c:v>LV</c:v>
                </c:pt>
                <c:pt idx="19">
                  <c:v>MT</c:v>
                </c:pt>
                <c:pt idx="20">
                  <c:v>NL</c:v>
                </c:pt>
                <c:pt idx="21">
                  <c:v>PL</c:v>
                </c:pt>
                <c:pt idx="22">
                  <c:v>PT</c:v>
                </c:pt>
                <c:pt idx="23">
                  <c:v>RO</c:v>
                </c:pt>
                <c:pt idx="24">
                  <c:v>SE</c:v>
                </c:pt>
                <c:pt idx="25">
                  <c:v>SI</c:v>
                </c:pt>
                <c:pt idx="26">
                  <c:v>SK</c:v>
                </c:pt>
                <c:pt idx="27">
                  <c:v>UK</c:v>
                </c:pt>
              </c:strCache>
            </c:strRef>
          </c:cat>
          <c:val>
            <c:numRef>
              <c:f>'erasmus in'!$G$5:$G$32</c:f>
              <c:numCache>
                <c:formatCode>#,##0</c:formatCode>
                <c:ptCount val="28"/>
                <c:pt idx="0">
                  <c:v>5383.0</c:v>
                </c:pt>
                <c:pt idx="1">
                  <c:v>7837.0</c:v>
                </c:pt>
                <c:pt idx="2">
                  <c:v>781.0</c:v>
                </c:pt>
                <c:pt idx="3">
                  <c:v>611.0</c:v>
                </c:pt>
                <c:pt idx="4">
                  <c:v>5198.0</c:v>
                </c:pt>
                <c:pt idx="5">
                  <c:v>24733.0</c:v>
                </c:pt>
                <c:pt idx="6">
                  <c:v>6688.0</c:v>
                </c:pt>
                <c:pt idx="7">
                  <c:v>850.0</c:v>
                </c:pt>
                <c:pt idx="8">
                  <c:v>37432.0</c:v>
                </c:pt>
                <c:pt idx="9">
                  <c:v>6805.0</c:v>
                </c:pt>
                <c:pt idx="10">
                  <c:v>27722.0</c:v>
                </c:pt>
                <c:pt idx="11">
                  <c:v>2860.0</c:v>
                </c:pt>
                <c:pt idx="12">
                  <c:v>13.0</c:v>
                </c:pt>
                <c:pt idx="13">
                  <c:v>3211.0</c:v>
                </c:pt>
                <c:pt idx="14">
                  <c:v>5381.0</c:v>
                </c:pt>
                <c:pt idx="15">
                  <c:v>19172.0</c:v>
                </c:pt>
                <c:pt idx="16">
                  <c:v>1540.0</c:v>
                </c:pt>
                <c:pt idx="17">
                  <c:v>408.0</c:v>
                </c:pt>
                <c:pt idx="18">
                  <c:v>650.0</c:v>
                </c:pt>
                <c:pt idx="19">
                  <c:v>965.0</c:v>
                </c:pt>
                <c:pt idx="20">
                  <c:v>9189.0</c:v>
                </c:pt>
                <c:pt idx="21">
                  <c:v>7583.0</c:v>
                </c:pt>
                <c:pt idx="22">
                  <c:v>8536.0</c:v>
                </c:pt>
                <c:pt idx="23">
                  <c:v>1563.0</c:v>
                </c:pt>
                <c:pt idx="24">
                  <c:v>10034.0</c:v>
                </c:pt>
                <c:pt idx="25">
                  <c:v>1436.0</c:v>
                </c:pt>
                <c:pt idx="26">
                  <c:v>1181.0</c:v>
                </c:pt>
                <c:pt idx="27">
                  <c:v>24474.0</c:v>
                </c:pt>
              </c:numCache>
            </c:numRef>
          </c:val>
        </c:ser>
        <c:ser>
          <c:idx val="4"/>
          <c:order val="4"/>
          <c:tx>
            <c:strRef>
              <c:f>'erasmus in'!$H$4</c:f>
              <c:strCache>
                <c:ptCount val="1"/>
                <c:pt idx="0">
                  <c:v>2011/12</c:v>
                </c:pt>
              </c:strCache>
            </c:strRef>
          </c:tx>
          <c:invertIfNegative val="0"/>
          <c:cat>
            <c:strRef>
              <c:f>'erasmus in'!$C$5:$C$32</c:f>
              <c:strCache>
                <c:ptCount val="28"/>
                <c:pt idx="0">
                  <c:v>AT</c:v>
                </c:pt>
                <c:pt idx="1">
                  <c:v>BE</c:v>
                </c:pt>
                <c:pt idx="2">
                  <c:v>BG</c:v>
                </c:pt>
                <c:pt idx="3">
                  <c:v>CY</c:v>
                </c:pt>
                <c:pt idx="4">
                  <c:v>CZ</c:v>
                </c:pt>
                <c:pt idx="5">
                  <c:v>DE</c:v>
                </c:pt>
                <c:pt idx="6">
                  <c:v>DK</c:v>
                </c:pt>
                <c:pt idx="7">
                  <c:v>EE</c:v>
                </c:pt>
                <c:pt idx="8">
                  <c:v>ES</c:v>
                </c:pt>
                <c:pt idx="9">
                  <c:v>FI</c:v>
                </c:pt>
                <c:pt idx="10">
                  <c:v>FR</c:v>
                </c:pt>
                <c:pt idx="11">
                  <c:v>GR</c:v>
                </c:pt>
                <c:pt idx="12">
                  <c:v>HR</c:v>
                </c:pt>
                <c:pt idx="13">
                  <c:v>HU</c:v>
                </c:pt>
                <c:pt idx="14">
                  <c:v>IE</c:v>
                </c:pt>
                <c:pt idx="15">
                  <c:v>IT</c:v>
                </c:pt>
                <c:pt idx="16">
                  <c:v>LT</c:v>
                </c:pt>
                <c:pt idx="17">
                  <c:v>LU</c:v>
                </c:pt>
                <c:pt idx="18">
                  <c:v>LV</c:v>
                </c:pt>
                <c:pt idx="19">
                  <c:v>MT</c:v>
                </c:pt>
                <c:pt idx="20">
                  <c:v>NL</c:v>
                </c:pt>
                <c:pt idx="21">
                  <c:v>PL</c:v>
                </c:pt>
                <c:pt idx="22">
                  <c:v>PT</c:v>
                </c:pt>
                <c:pt idx="23">
                  <c:v>RO</c:v>
                </c:pt>
                <c:pt idx="24">
                  <c:v>SE</c:v>
                </c:pt>
                <c:pt idx="25">
                  <c:v>SI</c:v>
                </c:pt>
                <c:pt idx="26">
                  <c:v>SK</c:v>
                </c:pt>
                <c:pt idx="27">
                  <c:v>UK</c:v>
                </c:pt>
              </c:strCache>
            </c:strRef>
          </c:cat>
          <c:val>
            <c:numRef>
              <c:f>'erasmus in'!$H$5:$H$32</c:f>
              <c:numCache>
                <c:formatCode>#,##0</c:formatCode>
                <c:ptCount val="28"/>
                <c:pt idx="0">
                  <c:v>5751.0</c:v>
                </c:pt>
                <c:pt idx="1">
                  <c:v>8593.0</c:v>
                </c:pt>
                <c:pt idx="2">
                  <c:v>908.0</c:v>
                </c:pt>
                <c:pt idx="3">
                  <c:v>693.0</c:v>
                </c:pt>
                <c:pt idx="4">
                  <c:v>5834.0</c:v>
                </c:pt>
                <c:pt idx="5">
                  <c:v>27872.0</c:v>
                </c:pt>
                <c:pt idx="6">
                  <c:v>6501.0</c:v>
                </c:pt>
                <c:pt idx="7">
                  <c:v>1084.0</c:v>
                </c:pt>
                <c:pt idx="8">
                  <c:v>39300.0</c:v>
                </c:pt>
                <c:pt idx="9">
                  <c:v>6906.0</c:v>
                </c:pt>
                <c:pt idx="10">
                  <c:v>28964.0</c:v>
                </c:pt>
                <c:pt idx="11">
                  <c:v>2760.0</c:v>
                </c:pt>
                <c:pt idx="12">
                  <c:v>377.0</c:v>
                </c:pt>
                <c:pt idx="13">
                  <c:v>3757.0</c:v>
                </c:pt>
                <c:pt idx="14">
                  <c:v>5751.0</c:v>
                </c:pt>
                <c:pt idx="15">
                  <c:v>20204.0</c:v>
                </c:pt>
                <c:pt idx="16">
                  <c:v>1877.0</c:v>
                </c:pt>
                <c:pt idx="17">
                  <c:v>498.0</c:v>
                </c:pt>
                <c:pt idx="18">
                  <c:v>892.0</c:v>
                </c:pt>
                <c:pt idx="19">
                  <c:v>1202.0</c:v>
                </c:pt>
                <c:pt idx="20">
                  <c:v>9892.0</c:v>
                </c:pt>
                <c:pt idx="21">
                  <c:v>8972.0</c:v>
                </c:pt>
                <c:pt idx="22">
                  <c:v>9197.0</c:v>
                </c:pt>
                <c:pt idx="23">
                  <c:v>1732.0</c:v>
                </c:pt>
                <c:pt idx="24">
                  <c:v>10354.0</c:v>
                </c:pt>
                <c:pt idx="25">
                  <c:v>1696.0</c:v>
                </c:pt>
                <c:pt idx="26">
                  <c:v>1355.0</c:v>
                </c:pt>
                <c:pt idx="27">
                  <c:v>25760.0</c:v>
                </c:pt>
              </c:numCache>
            </c:numRef>
          </c:val>
        </c:ser>
        <c:ser>
          <c:idx val="5"/>
          <c:order val="5"/>
          <c:tx>
            <c:strRef>
              <c:f>'erasmus in'!$I$4</c:f>
              <c:strCache>
                <c:ptCount val="1"/>
                <c:pt idx="0">
                  <c:v>2012/13</c:v>
                </c:pt>
              </c:strCache>
            </c:strRef>
          </c:tx>
          <c:invertIfNegative val="0"/>
          <c:cat>
            <c:strRef>
              <c:f>'erasmus in'!$C$5:$C$32</c:f>
              <c:strCache>
                <c:ptCount val="28"/>
                <c:pt idx="0">
                  <c:v>AT</c:v>
                </c:pt>
                <c:pt idx="1">
                  <c:v>BE</c:v>
                </c:pt>
                <c:pt idx="2">
                  <c:v>BG</c:v>
                </c:pt>
                <c:pt idx="3">
                  <c:v>CY</c:v>
                </c:pt>
                <c:pt idx="4">
                  <c:v>CZ</c:v>
                </c:pt>
                <c:pt idx="5">
                  <c:v>DE</c:v>
                </c:pt>
                <c:pt idx="6">
                  <c:v>DK</c:v>
                </c:pt>
                <c:pt idx="7">
                  <c:v>EE</c:v>
                </c:pt>
                <c:pt idx="8">
                  <c:v>ES</c:v>
                </c:pt>
                <c:pt idx="9">
                  <c:v>FI</c:v>
                </c:pt>
                <c:pt idx="10">
                  <c:v>FR</c:v>
                </c:pt>
                <c:pt idx="11">
                  <c:v>GR</c:v>
                </c:pt>
                <c:pt idx="12">
                  <c:v>HR</c:v>
                </c:pt>
                <c:pt idx="13">
                  <c:v>HU</c:v>
                </c:pt>
                <c:pt idx="14">
                  <c:v>IE</c:v>
                </c:pt>
                <c:pt idx="15">
                  <c:v>IT</c:v>
                </c:pt>
                <c:pt idx="16">
                  <c:v>LT</c:v>
                </c:pt>
                <c:pt idx="17">
                  <c:v>LU</c:v>
                </c:pt>
                <c:pt idx="18">
                  <c:v>LV</c:v>
                </c:pt>
                <c:pt idx="19">
                  <c:v>MT</c:v>
                </c:pt>
                <c:pt idx="20">
                  <c:v>NL</c:v>
                </c:pt>
                <c:pt idx="21">
                  <c:v>PL</c:v>
                </c:pt>
                <c:pt idx="22">
                  <c:v>PT</c:v>
                </c:pt>
                <c:pt idx="23">
                  <c:v>RO</c:v>
                </c:pt>
                <c:pt idx="24">
                  <c:v>SE</c:v>
                </c:pt>
                <c:pt idx="25">
                  <c:v>SI</c:v>
                </c:pt>
                <c:pt idx="26">
                  <c:v>SK</c:v>
                </c:pt>
                <c:pt idx="27">
                  <c:v>UK</c:v>
                </c:pt>
              </c:strCache>
            </c:strRef>
          </c:cat>
          <c:val>
            <c:numRef>
              <c:f>'erasmus in'!$I$5:$I$32</c:f>
              <c:numCache>
                <c:formatCode>#,##0</c:formatCode>
                <c:ptCount val="28"/>
                <c:pt idx="0">
                  <c:v>6180.0</c:v>
                </c:pt>
                <c:pt idx="1">
                  <c:v>9093.0</c:v>
                </c:pt>
                <c:pt idx="2">
                  <c:v>1055.0</c:v>
                </c:pt>
                <c:pt idx="3">
                  <c:v>824.0</c:v>
                </c:pt>
                <c:pt idx="4">
                  <c:v>6429.0</c:v>
                </c:pt>
                <c:pt idx="5">
                  <c:v>30318.0</c:v>
                </c:pt>
                <c:pt idx="6">
                  <c:v>6400.0</c:v>
                </c:pt>
                <c:pt idx="7">
                  <c:v>1272.0</c:v>
                </c:pt>
                <c:pt idx="8">
                  <c:v>39953.0</c:v>
                </c:pt>
                <c:pt idx="9">
                  <c:v>7252.0</c:v>
                </c:pt>
                <c:pt idx="10">
                  <c:v>29217.0</c:v>
                </c:pt>
                <c:pt idx="11">
                  <c:v>2507.0</c:v>
                </c:pt>
                <c:pt idx="12">
                  <c:v>700.0</c:v>
                </c:pt>
                <c:pt idx="13">
                  <c:v>4310.0</c:v>
                </c:pt>
                <c:pt idx="14">
                  <c:v>6270.0</c:v>
                </c:pt>
                <c:pt idx="15">
                  <c:v>19963.0</c:v>
                </c:pt>
                <c:pt idx="16">
                  <c:v>2323.0</c:v>
                </c:pt>
                <c:pt idx="17">
                  <c:v>546.0</c:v>
                </c:pt>
                <c:pt idx="18">
                  <c:v>1134.0</c:v>
                </c:pt>
                <c:pt idx="19">
                  <c:v>1652.0</c:v>
                </c:pt>
                <c:pt idx="20">
                  <c:v>10275.0</c:v>
                </c:pt>
                <c:pt idx="21">
                  <c:v>10751.0</c:v>
                </c:pt>
                <c:pt idx="22">
                  <c:v>9869.0</c:v>
                </c:pt>
                <c:pt idx="23">
                  <c:v>2136.0</c:v>
                </c:pt>
                <c:pt idx="24">
                  <c:v>10783.0</c:v>
                </c:pt>
                <c:pt idx="25">
                  <c:v>1918.0</c:v>
                </c:pt>
                <c:pt idx="26">
                  <c:v>1551.0</c:v>
                </c:pt>
                <c:pt idx="27">
                  <c:v>27147.0</c:v>
                </c:pt>
              </c:numCache>
            </c:numRef>
          </c:val>
        </c:ser>
        <c:ser>
          <c:idx val="6"/>
          <c:order val="6"/>
          <c:tx>
            <c:strRef>
              <c:f>'erasmus in'!$J$4</c:f>
              <c:strCache>
                <c:ptCount val="1"/>
                <c:pt idx="0">
                  <c:v>2013/14</c:v>
                </c:pt>
              </c:strCache>
            </c:strRef>
          </c:tx>
          <c:invertIfNegative val="0"/>
          <c:cat>
            <c:strRef>
              <c:f>'erasmus in'!$C$5:$C$32</c:f>
              <c:strCache>
                <c:ptCount val="28"/>
                <c:pt idx="0">
                  <c:v>AT</c:v>
                </c:pt>
                <c:pt idx="1">
                  <c:v>BE</c:v>
                </c:pt>
                <c:pt idx="2">
                  <c:v>BG</c:v>
                </c:pt>
                <c:pt idx="3">
                  <c:v>CY</c:v>
                </c:pt>
                <c:pt idx="4">
                  <c:v>CZ</c:v>
                </c:pt>
                <c:pt idx="5">
                  <c:v>DE</c:v>
                </c:pt>
                <c:pt idx="6">
                  <c:v>DK</c:v>
                </c:pt>
                <c:pt idx="7">
                  <c:v>EE</c:v>
                </c:pt>
                <c:pt idx="8">
                  <c:v>ES</c:v>
                </c:pt>
                <c:pt idx="9">
                  <c:v>FI</c:v>
                </c:pt>
                <c:pt idx="10">
                  <c:v>FR</c:v>
                </c:pt>
                <c:pt idx="11">
                  <c:v>GR</c:v>
                </c:pt>
                <c:pt idx="12">
                  <c:v>HR</c:v>
                </c:pt>
                <c:pt idx="13">
                  <c:v>HU</c:v>
                </c:pt>
                <c:pt idx="14">
                  <c:v>IE</c:v>
                </c:pt>
                <c:pt idx="15">
                  <c:v>IT</c:v>
                </c:pt>
                <c:pt idx="16">
                  <c:v>LT</c:v>
                </c:pt>
                <c:pt idx="17">
                  <c:v>LU</c:v>
                </c:pt>
                <c:pt idx="18">
                  <c:v>LV</c:v>
                </c:pt>
                <c:pt idx="19">
                  <c:v>MT</c:v>
                </c:pt>
                <c:pt idx="20">
                  <c:v>NL</c:v>
                </c:pt>
                <c:pt idx="21">
                  <c:v>PL</c:v>
                </c:pt>
                <c:pt idx="22">
                  <c:v>PT</c:v>
                </c:pt>
                <c:pt idx="23">
                  <c:v>RO</c:v>
                </c:pt>
                <c:pt idx="24">
                  <c:v>SE</c:v>
                </c:pt>
                <c:pt idx="25">
                  <c:v>SI</c:v>
                </c:pt>
                <c:pt idx="26">
                  <c:v>SK</c:v>
                </c:pt>
                <c:pt idx="27">
                  <c:v>UK</c:v>
                </c:pt>
              </c:strCache>
            </c:strRef>
          </c:cat>
          <c:val>
            <c:numRef>
              <c:f>'erasmus in'!$J$5:$J$32</c:f>
              <c:numCache>
                <c:formatCode>#,##0</c:formatCode>
                <c:ptCount val="28"/>
                <c:pt idx="0">
                  <c:v>6188.0</c:v>
                </c:pt>
                <c:pt idx="1">
                  <c:v>9321.0</c:v>
                </c:pt>
                <c:pt idx="2">
                  <c:v>894.0</c:v>
                </c:pt>
                <c:pt idx="3">
                  <c:v>803.0</c:v>
                </c:pt>
                <c:pt idx="4">
                  <c:v>6868.0</c:v>
                </c:pt>
                <c:pt idx="5">
                  <c:v>30965.0</c:v>
                </c:pt>
                <c:pt idx="6">
                  <c:v>5779.0</c:v>
                </c:pt>
                <c:pt idx="7">
                  <c:v>1302.0</c:v>
                </c:pt>
                <c:pt idx="8">
                  <c:v>39277.0</c:v>
                </c:pt>
                <c:pt idx="9">
                  <c:v>7279.0</c:v>
                </c:pt>
                <c:pt idx="10">
                  <c:v>29621.0</c:v>
                </c:pt>
                <c:pt idx="11">
                  <c:v>3004.0</c:v>
                </c:pt>
                <c:pt idx="12">
                  <c:v>987.0</c:v>
                </c:pt>
                <c:pt idx="13">
                  <c:v>4764.0</c:v>
                </c:pt>
                <c:pt idx="14">
                  <c:v>6622.0</c:v>
                </c:pt>
                <c:pt idx="15">
                  <c:v>20204.0</c:v>
                </c:pt>
                <c:pt idx="16">
                  <c:v>2467.0</c:v>
                </c:pt>
                <c:pt idx="17">
                  <c:v>585.0</c:v>
                </c:pt>
                <c:pt idx="18">
                  <c:v>1231.0</c:v>
                </c:pt>
                <c:pt idx="19">
                  <c:v>1978.0</c:v>
                </c:pt>
                <c:pt idx="20">
                  <c:v>10551.0</c:v>
                </c:pt>
                <c:pt idx="21">
                  <c:v>11693.0</c:v>
                </c:pt>
                <c:pt idx="22">
                  <c:v>10430.0</c:v>
                </c:pt>
                <c:pt idx="23">
                  <c:v>2189.0</c:v>
                </c:pt>
                <c:pt idx="24">
                  <c:v>10012.0</c:v>
                </c:pt>
                <c:pt idx="25">
                  <c:v>1911.0</c:v>
                </c:pt>
                <c:pt idx="26">
                  <c:v>1570.0</c:v>
                </c:pt>
                <c:pt idx="27">
                  <c:v>27401.0</c:v>
                </c:pt>
              </c:numCache>
            </c:numRef>
          </c:val>
        </c:ser>
        <c:ser>
          <c:idx val="7"/>
          <c:order val="7"/>
          <c:tx>
            <c:strRef>
              <c:f>'erasmus in'!$K$4</c:f>
              <c:strCache>
                <c:ptCount val="1"/>
                <c:pt idx="0">
                  <c:v>2014/15</c:v>
                </c:pt>
              </c:strCache>
            </c:strRef>
          </c:tx>
          <c:invertIfNegative val="0"/>
          <c:cat>
            <c:strRef>
              <c:f>'erasmus in'!$C$5:$C$32</c:f>
              <c:strCache>
                <c:ptCount val="28"/>
                <c:pt idx="0">
                  <c:v>AT</c:v>
                </c:pt>
                <c:pt idx="1">
                  <c:v>BE</c:v>
                </c:pt>
                <c:pt idx="2">
                  <c:v>BG</c:v>
                </c:pt>
                <c:pt idx="3">
                  <c:v>CY</c:v>
                </c:pt>
                <c:pt idx="4">
                  <c:v>CZ</c:v>
                </c:pt>
                <c:pt idx="5">
                  <c:v>DE</c:v>
                </c:pt>
                <c:pt idx="6">
                  <c:v>DK</c:v>
                </c:pt>
                <c:pt idx="7">
                  <c:v>EE</c:v>
                </c:pt>
                <c:pt idx="8">
                  <c:v>ES</c:v>
                </c:pt>
                <c:pt idx="9">
                  <c:v>FI</c:v>
                </c:pt>
                <c:pt idx="10">
                  <c:v>FR</c:v>
                </c:pt>
                <c:pt idx="11">
                  <c:v>GR</c:v>
                </c:pt>
                <c:pt idx="12">
                  <c:v>HR</c:v>
                </c:pt>
                <c:pt idx="13">
                  <c:v>HU</c:v>
                </c:pt>
                <c:pt idx="14">
                  <c:v>IE</c:v>
                </c:pt>
                <c:pt idx="15">
                  <c:v>IT</c:v>
                </c:pt>
                <c:pt idx="16">
                  <c:v>LT</c:v>
                </c:pt>
                <c:pt idx="17">
                  <c:v>LU</c:v>
                </c:pt>
                <c:pt idx="18">
                  <c:v>LV</c:v>
                </c:pt>
                <c:pt idx="19">
                  <c:v>MT</c:v>
                </c:pt>
                <c:pt idx="20">
                  <c:v>NL</c:v>
                </c:pt>
                <c:pt idx="21">
                  <c:v>PL</c:v>
                </c:pt>
                <c:pt idx="22">
                  <c:v>PT</c:v>
                </c:pt>
                <c:pt idx="23">
                  <c:v>RO</c:v>
                </c:pt>
                <c:pt idx="24">
                  <c:v>SE</c:v>
                </c:pt>
                <c:pt idx="25">
                  <c:v>SI</c:v>
                </c:pt>
                <c:pt idx="26">
                  <c:v>SK</c:v>
                </c:pt>
                <c:pt idx="27">
                  <c:v>UK</c:v>
                </c:pt>
              </c:strCache>
            </c:strRef>
          </c:cat>
          <c:val>
            <c:numRef>
              <c:f>'erasmus in'!$K$5:$K$32</c:f>
              <c:numCache>
                <c:formatCode>General</c:formatCode>
                <c:ptCount val="28"/>
                <c:pt idx="0">
                  <c:v>7052.0</c:v>
                </c:pt>
                <c:pt idx="1">
                  <c:v>10666.0</c:v>
                </c:pt>
                <c:pt idx="2">
                  <c:v>1095.0</c:v>
                </c:pt>
                <c:pt idx="3">
                  <c:v>928.0</c:v>
                </c:pt>
                <c:pt idx="4">
                  <c:v>8330.0</c:v>
                </c:pt>
                <c:pt idx="5">
                  <c:v>32871.0</c:v>
                </c:pt>
                <c:pt idx="6">
                  <c:v>5518.0</c:v>
                </c:pt>
                <c:pt idx="7">
                  <c:v>1579.0</c:v>
                </c:pt>
                <c:pt idx="8">
                  <c:v>42537.0</c:v>
                </c:pt>
                <c:pt idx="9">
                  <c:v>7910.0</c:v>
                </c:pt>
                <c:pt idx="10">
                  <c:v>29558.0</c:v>
                </c:pt>
                <c:pt idx="11">
                  <c:v>3653.0</c:v>
                </c:pt>
                <c:pt idx="12">
                  <c:v>1541.0</c:v>
                </c:pt>
                <c:pt idx="13">
                  <c:v>5403.0</c:v>
                </c:pt>
                <c:pt idx="14">
                  <c:v>7216.0</c:v>
                </c:pt>
                <c:pt idx="15">
                  <c:v>21564.0</c:v>
                </c:pt>
                <c:pt idx="16">
                  <c:v>2615.0</c:v>
                </c:pt>
                <c:pt idx="17">
                  <c:v>694.0</c:v>
                </c:pt>
                <c:pt idx="18">
                  <c:v>1447.0</c:v>
                </c:pt>
                <c:pt idx="19">
                  <c:v>2295.0</c:v>
                </c:pt>
                <c:pt idx="20">
                  <c:v>11445.0</c:v>
                </c:pt>
                <c:pt idx="21">
                  <c:v>13101.0</c:v>
                </c:pt>
                <c:pt idx="22" formatCode="#,##0">
                  <c:v>11459.0</c:v>
                </c:pt>
                <c:pt idx="23">
                  <c:v>2573.0</c:v>
                </c:pt>
                <c:pt idx="24">
                  <c:v>9754.0</c:v>
                </c:pt>
                <c:pt idx="25">
                  <c:v>2248.0</c:v>
                </c:pt>
                <c:pt idx="26">
                  <c:v>1791.0</c:v>
                </c:pt>
                <c:pt idx="27">
                  <c:v>30183.0</c:v>
                </c:pt>
              </c:numCache>
            </c:numRef>
          </c:val>
        </c:ser>
        <c:dLbls>
          <c:showLegendKey val="0"/>
          <c:showVal val="0"/>
          <c:showCatName val="0"/>
          <c:showSerName val="0"/>
          <c:showPercent val="0"/>
          <c:showBubbleSize val="0"/>
        </c:dLbls>
        <c:gapWidth val="75"/>
        <c:shape val="box"/>
        <c:axId val="-1834772608"/>
        <c:axId val="-1834770320"/>
        <c:axId val="0"/>
      </c:bar3DChart>
      <c:catAx>
        <c:axId val="-1834772608"/>
        <c:scaling>
          <c:orientation val="minMax"/>
        </c:scaling>
        <c:delete val="0"/>
        <c:axPos val="b"/>
        <c:numFmt formatCode="General" sourceLinked="0"/>
        <c:majorTickMark val="none"/>
        <c:minorTickMark val="none"/>
        <c:tickLblPos val="nextTo"/>
        <c:crossAx val="-1834770320"/>
        <c:crosses val="autoZero"/>
        <c:auto val="1"/>
        <c:lblAlgn val="ctr"/>
        <c:lblOffset val="100"/>
        <c:noMultiLvlLbl val="0"/>
      </c:catAx>
      <c:valAx>
        <c:axId val="-1834770320"/>
        <c:scaling>
          <c:orientation val="minMax"/>
        </c:scaling>
        <c:delete val="0"/>
        <c:axPos val="l"/>
        <c:majorGridlines/>
        <c:numFmt formatCode="#,##0" sourceLinked="1"/>
        <c:majorTickMark val="none"/>
        <c:minorTickMark val="none"/>
        <c:tickLblPos val="nextTo"/>
        <c:spPr>
          <a:ln w="9525">
            <a:noFill/>
          </a:ln>
        </c:spPr>
        <c:crossAx val="-1834772608"/>
        <c:crosses val="autoZero"/>
        <c:crossBetween val="between"/>
      </c:valAx>
    </c:plotArea>
    <c:legend>
      <c:legendPos val="b"/>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87EC9194-3205-CD44-A3F3-D95157431A4E}" type="datetimeFigureOut">
              <a:rPr lang="en-US" smtClean="0"/>
              <a:t>11/30/17</a:t>
            </a:fld>
            <a:endParaRPr lang="pt-PT"/>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pt-PT"/>
          </a:p>
        </p:txBody>
      </p:sp>
      <p:sp>
        <p:nvSpPr>
          <p:cNvPr id="6" name="Footer Placeholder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DE90E05C-A18D-544F-863F-1505E285FAB8}" type="slidenum">
              <a:rPr lang="pt-PT" smtClean="0"/>
              <a:t>‹n.º›</a:t>
            </a:fld>
            <a:endParaRPr lang="pt-PT"/>
          </a:p>
        </p:txBody>
      </p:sp>
    </p:spTree>
    <p:extLst>
      <p:ext uri="{BB962C8B-B14F-4D97-AF65-F5344CB8AC3E}">
        <p14:creationId xmlns:p14="http://schemas.microsoft.com/office/powerpoint/2010/main" val="22926436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smtClean="0"/>
              <a:t>So, the policy measures to improve the position of countries in the attraction of ERASMUS students should focus not only on factors associated with education policy and higher education as well as the overall development of countries and how they are perceived by foreigners</a:t>
            </a:r>
            <a:endParaRPr lang="pt-PT" dirty="0"/>
          </a:p>
        </p:txBody>
      </p:sp>
      <p:sp>
        <p:nvSpPr>
          <p:cNvPr id="4" name="Slide Number Placeholder 3"/>
          <p:cNvSpPr>
            <a:spLocks noGrp="1"/>
          </p:cNvSpPr>
          <p:nvPr>
            <p:ph type="sldNum" sz="quarter" idx="10"/>
          </p:nvPr>
        </p:nvSpPr>
        <p:spPr/>
        <p:txBody>
          <a:bodyPr/>
          <a:lstStyle/>
          <a:p>
            <a:fld id="{DE90E05C-A18D-544F-863F-1505E285FAB8}" type="slidenum">
              <a:rPr lang="pt-PT" smtClean="0"/>
              <a:t>10</a:t>
            </a:fld>
            <a:endParaRPr lang="pt-PT" dirty="0"/>
          </a:p>
        </p:txBody>
      </p:sp>
    </p:spTree>
    <p:extLst>
      <p:ext uri="{BB962C8B-B14F-4D97-AF65-F5344CB8AC3E}">
        <p14:creationId xmlns:p14="http://schemas.microsoft.com/office/powerpoint/2010/main" val="3826228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pt-PT" smtClean="0"/>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Click to edit Master subtitle style</a:t>
            </a:r>
            <a:endParaRPr lang="pt-PT"/>
          </a:p>
        </p:txBody>
      </p:sp>
      <p:sp>
        <p:nvSpPr>
          <p:cNvPr id="4" name="Date Placeholder 3"/>
          <p:cNvSpPr>
            <a:spLocks noGrp="1"/>
          </p:cNvSpPr>
          <p:nvPr>
            <p:ph type="dt" sz="half" idx="10"/>
          </p:nvPr>
        </p:nvSpPr>
        <p:spPr/>
        <p:txBody>
          <a:bodyPr/>
          <a:lstStyle/>
          <a:p>
            <a:fld id="{74E92CCE-39F6-E44B-90EE-F58EC0EC6F4B}" type="datetime1">
              <a:rPr lang="pt-PT" smtClean="0"/>
              <a:t>30/11/17</a:t>
            </a:fld>
            <a:endParaRPr lang="pt-PT"/>
          </a:p>
        </p:txBody>
      </p:sp>
      <p:sp>
        <p:nvSpPr>
          <p:cNvPr id="5" name="Footer Placeholder 4"/>
          <p:cNvSpPr>
            <a:spLocks noGrp="1"/>
          </p:cNvSpPr>
          <p:nvPr>
            <p:ph type="ftr" sz="quarter" idx="11"/>
          </p:nvPr>
        </p:nvSpPr>
        <p:spPr/>
        <p:txBody>
          <a:bodyPr/>
          <a:lstStyle/>
          <a:p>
            <a:r>
              <a:rPr lang="fi-FI" smtClean="0"/>
              <a:t>MEGA – Economia, UNTL, 2011/2012</a:t>
            </a:r>
            <a:endParaRPr lang="pt-PT"/>
          </a:p>
        </p:txBody>
      </p:sp>
      <p:sp>
        <p:nvSpPr>
          <p:cNvPr id="6" name="Slide Number Placeholder 5"/>
          <p:cNvSpPr>
            <a:spLocks noGrp="1"/>
          </p:cNvSpPr>
          <p:nvPr>
            <p:ph type="sldNum" sz="quarter" idx="12"/>
          </p:nvPr>
        </p:nvSpPr>
        <p:spPr/>
        <p:txBody>
          <a:bodyPr/>
          <a:lstStyle/>
          <a:p>
            <a:fld id="{886BB73A-582F-4420-9A14-CB10A2B2E5E8}" type="slidenum">
              <a:rPr lang="en-US" smtClean="0"/>
              <a:t>‹n.º›</a:t>
            </a:fld>
            <a:endParaRPr lang="en-US"/>
          </a:p>
        </p:txBody>
      </p:sp>
    </p:spTree>
    <p:extLst>
      <p:ext uri="{BB962C8B-B14F-4D97-AF65-F5344CB8AC3E}">
        <p14:creationId xmlns:p14="http://schemas.microsoft.com/office/powerpoint/2010/main" val="1082303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pt-PT"/>
          </a:p>
        </p:txBody>
      </p:sp>
      <p:sp>
        <p:nvSpPr>
          <p:cNvPr id="4" name="Date Placeholder 3"/>
          <p:cNvSpPr>
            <a:spLocks noGrp="1"/>
          </p:cNvSpPr>
          <p:nvPr>
            <p:ph type="dt" sz="half" idx="10"/>
          </p:nvPr>
        </p:nvSpPr>
        <p:spPr/>
        <p:txBody>
          <a:bodyPr/>
          <a:lstStyle/>
          <a:p>
            <a:fld id="{7CB2C0A6-16F8-B14B-97D8-99C5AF7D114D}" type="datetime1">
              <a:rPr lang="pt-PT" smtClean="0"/>
              <a:t>30/11/17</a:t>
            </a:fld>
            <a:endParaRPr lang="pt-PT"/>
          </a:p>
        </p:txBody>
      </p:sp>
      <p:sp>
        <p:nvSpPr>
          <p:cNvPr id="5" name="Footer Placeholder 4"/>
          <p:cNvSpPr>
            <a:spLocks noGrp="1"/>
          </p:cNvSpPr>
          <p:nvPr>
            <p:ph type="ftr" sz="quarter" idx="11"/>
          </p:nvPr>
        </p:nvSpPr>
        <p:spPr/>
        <p:txBody>
          <a:bodyPr/>
          <a:lstStyle/>
          <a:p>
            <a:r>
              <a:rPr lang="fi-FI" smtClean="0"/>
              <a:t>MEGA – Economia, UNTL, 2011/2012</a:t>
            </a:r>
            <a:endParaRPr lang="pt-PT"/>
          </a:p>
        </p:txBody>
      </p:sp>
      <p:sp>
        <p:nvSpPr>
          <p:cNvPr id="6" name="Slide Number Placeholder 5"/>
          <p:cNvSpPr>
            <a:spLocks noGrp="1"/>
          </p:cNvSpPr>
          <p:nvPr>
            <p:ph type="sldNum" sz="quarter" idx="12"/>
          </p:nvPr>
        </p:nvSpPr>
        <p:spPr/>
        <p:txBody>
          <a:bodyPr/>
          <a:lstStyle/>
          <a:p>
            <a:fld id="{02C18D91-B945-4FD3-989D-F3588EB349E4}" type="slidenum">
              <a:rPr lang="pt-PT" smtClean="0"/>
              <a:pPr/>
              <a:t>‹n.º›</a:t>
            </a:fld>
            <a:endParaRPr lang="pt-PT"/>
          </a:p>
        </p:txBody>
      </p:sp>
    </p:spTree>
    <p:extLst>
      <p:ext uri="{BB962C8B-B14F-4D97-AF65-F5344CB8AC3E}">
        <p14:creationId xmlns:p14="http://schemas.microsoft.com/office/powerpoint/2010/main" val="359025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PT" smtClean="0"/>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pt-PT"/>
          </a:p>
        </p:txBody>
      </p:sp>
      <p:sp>
        <p:nvSpPr>
          <p:cNvPr id="4" name="Date Placeholder 3"/>
          <p:cNvSpPr>
            <a:spLocks noGrp="1"/>
          </p:cNvSpPr>
          <p:nvPr>
            <p:ph type="dt" sz="half" idx="10"/>
          </p:nvPr>
        </p:nvSpPr>
        <p:spPr/>
        <p:txBody>
          <a:bodyPr/>
          <a:lstStyle/>
          <a:p>
            <a:fld id="{415874C6-3670-9640-BB3A-68166342FD3B}" type="datetime1">
              <a:rPr lang="pt-PT" smtClean="0"/>
              <a:t>30/11/17</a:t>
            </a:fld>
            <a:endParaRPr lang="pt-PT"/>
          </a:p>
        </p:txBody>
      </p:sp>
      <p:sp>
        <p:nvSpPr>
          <p:cNvPr id="5" name="Footer Placeholder 4"/>
          <p:cNvSpPr>
            <a:spLocks noGrp="1"/>
          </p:cNvSpPr>
          <p:nvPr>
            <p:ph type="ftr" sz="quarter" idx="11"/>
          </p:nvPr>
        </p:nvSpPr>
        <p:spPr/>
        <p:txBody>
          <a:bodyPr/>
          <a:lstStyle/>
          <a:p>
            <a:r>
              <a:rPr lang="fi-FI" smtClean="0"/>
              <a:t>MEGA – Economia, UNTL, 2011/2012</a:t>
            </a:r>
            <a:endParaRPr lang="pt-PT"/>
          </a:p>
        </p:txBody>
      </p:sp>
      <p:sp>
        <p:nvSpPr>
          <p:cNvPr id="6" name="Slide Number Placeholder 5"/>
          <p:cNvSpPr>
            <a:spLocks noGrp="1"/>
          </p:cNvSpPr>
          <p:nvPr>
            <p:ph type="sldNum" sz="quarter" idx="12"/>
          </p:nvPr>
        </p:nvSpPr>
        <p:spPr/>
        <p:txBody>
          <a:bodyPr/>
          <a:lstStyle/>
          <a:p>
            <a:fld id="{02C18D91-B945-4FD3-989D-F3588EB349E4}" type="slidenum">
              <a:rPr lang="pt-PT" smtClean="0"/>
              <a:pPr/>
              <a:t>‹n.º›</a:t>
            </a:fld>
            <a:endParaRPr lang="pt-PT"/>
          </a:p>
        </p:txBody>
      </p:sp>
    </p:spTree>
    <p:extLst>
      <p:ext uri="{BB962C8B-B14F-4D97-AF65-F5344CB8AC3E}">
        <p14:creationId xmlns:p14="http://schemas.microsoft.com/office/powerpoint/2010/main" val="1151378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pt-PT"/>
          </a:p>
        </p:txBody>
      </p:sp>
      <p:sp>
        <p:nvSpPr>
          <p:cNvPr id="3" name="Content Placeholder 2"/>
          <p:cNvSpPr>
            <a:spLocks noGrp="1"/>
          </p:cNvSpPr>
          <p:nvPr>
            <p:ph idx="1"/>
          </p:nvPr>
        </p:nvSpPr>
        <p:spPr/>
        <p:txBody>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pt-PT"/>
          </a:p>
        </p:txBody>
      </p:sp>
      <p:sp>
        <p:nvSpPr>
          <p:cNvPr id="4" name="Date Placeholder 3"/>
          <p:cNvSpPr>
            <a:spLocks noGrp="1"/>
          </p:cNvSpPr>
          <p:nvPr>
            <p:ph type="dt" sz="half" idx="10"/>
          </p:nvPr>
        </p:nvSpPr>
        <p:spPr/>
        <p:txBody>
          <a:bodyPr/>
          <a:lstStyle/>
          <a:p>
            <a:fld id="{A6C1D3B9-7F10-4F43-BF5A-8B92E39B6CEA}" type="datetime1">
              <a:rPr lang="pt-PT" smtClean="0"/>
              <a:t>30/11/17</a:t>
            </a:fld>
            <a:endParaRPr lang="pt-PT"/>
          </a:p>
        </p:txBody>
      </p:sp>
      <p:sp>
        <p:nvSpPr>
          <p:cNvPr id="5" name="Footer Placeholder 4"/>
          <p:cNvSpPr>
            <a:spLocks noGrp="1"/>
          </p:cNvSpPr>
          <p:nvPr>
            <p:ph type="ftr" sz="quarter" idx="11"/>
          </p:nvPr>
        </p:nvSpPr>
        <p:spPr/>
        <p:txBody>
          <a:bodyPr/>
          <a:lstStyle/>
          <a:p>
            <a:r>
              <a:rPr lang="fi-FI" smtClean="0"/>
              <a:t>MEGA – Economia, UNTL, 2011/2012</a:t>
            </a:r>
            <a:endParaRPr lang="pt-PT"/>
          </a:p>
        </p:txBody>
      </p:sp>
      <p:sp>
        <p:nvSpPr>
          <p:cNvPr id="6" name="Slide Number Placeholder 5"/>
          <p:cNvSpPr>
            <a:spLocks noGrp="1"/>
          </p:cNvSpPr>
          <p:nvPr>
            <p:ph type="sldNum" sz="quarter" idx="12"/>
          </p:nvPr>
        </p:nvSpPr>
        <p:spPr/>
        <p:txBody>
          <a:bodyPr/>
          <a:lstStyle/>
          <a:p>
            <a:fld id="{02C18D91-B945-4FD3-989D-F3588EB349E4}" type="slidenum">
              <a:rPr lang="pt-PT" smtClean="0"/>
              <a:pPr/>
              <a:t>‹n.º›</a:t>
            </a:fld>
            <a:endParaRPr lang="pt-PT"/>
          </a:p>
        </p:txBody>
      </p:sp>
    </p:spTree>
    <p:extLst>
      <p:ext uri="{BB962C8B-B14F-4D97-AF65-F5344CB8AC3E}">
        <p14:creationId xmlns:p14="http://schemas.microsoft.com/office/powerpoint/2010/main" val="135483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t-PT" smtClean="0"/>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Click to edit Master text styles</a:t>
            </a:r>
          </a:p>
        </p:txBody>
      </p:sp>
      <p:sp>
        <p:nvSpPr>
          <p:cNvPr id="4" name="Date Placeholder 3"/>
          <p:cNvSpPr>
            <a:spLocks noGrp="1"/>
          </p:cNvSpPr>
          <p:nvPr>
            <p:ph type="dt" sz="half" idx="10"/>
          </p:nvPr>
        </p:nvSpPr>
        <p:spPr/>
        <p:txBody>
          <a:bodyPr/>
          <a:lstStyle/>
          <a:p>
            <a:fld id="{81965CE6-0F2A-5F4D-9F69-01AFE3FB426C}" type="datetime1">
              <a:rPr lang="pt-PT" smtClean="0"/>
              <a:t>30/11/17</a:t>
            </a:fld>
            <a:endParaRPr lang="pt-PT"/>
          </a:p>
        </p:txBody>
      </p:sp>
      <p:sp>
        <p:nvSpPr>
          <p:cNvPr id="5" name="Footer Placeholder 4"/>
          <p:cNvSpPr>
            <a:spLocks noGrp="1"/>
          </p:cNvSpPr>
          <p:nvPr>
            <p:ph type="ftr" sz="quarter" idx="11"/>
          </p:nvPr>
        </p:nvSpPr>
        <p:spPr/>
        <p:txBody>
          <a:bodyPr/>
          <a:lstStyle/>
          <a:p>
            <a:r>
              <a:rPr lang="fi-FI" smtClean="0"/>
              <a:t>MEGA – Economia, UNTL, 2011/2012</a:t>
            </a:r>
            <a:endParaRPr lang="pt-PT"/>
          </a:p>
        </p:txBody>
      </p:sp>
      <p:sp>
        <p:nvSpPr>
          <p:cNvPr id="6" name="Slide Number Placeholder 5"/>
          <p:cNvSpPr>
            <a:spLocks noGrp="1"/>
          </p:cNvSpPr>
          <p:nvPr>
            <p:ph type="sldNum" sz="quarter" idx="12"/>
          </p:nvPr>
        </p:nvSpPr>
        <p:spPr/>
        <p:txBody>
          <a:bodyPr/>
          <a:lstStyle/>
          <a:p>
            <a:fld id="{02C18D91-B945-4FD3-989D-F3588EB349E4}" type="slidenum">
              <a:rPr lang="pt-PT" smtClean="0"/>
              <a:pPr/>
              <a:t>‹n.º›</a:t>
            </a:fld>
            <a:endParaRPr lang="pt-PT"/>
          </a:p>
        </p:txBody>
      </p:sp>
    </p:spTree>
    <p:extLst>
      <p:ext uri="{BB962C8B-B14F-4D97-AF65-F5344CB8AC3E}">
        <p14:creationId xmlns:p14="http://schemas.microsoft.com/office/powerpoint/2010/main" val="239946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pt-PT"/>
          </a:p>
        </p:txBody>
      </p:sp>
      <p:sp>
        <p:nvSpPr>
          <p:cNvPr id="5" name="Date Placeholder 4"/>
          <p:cNvSpPr>
            <a:spLocks noGrp="1"/>
          </p:cNvSpPr>
          <p:nvPr>
            <p:ph type="dt" sz="half" idx="10"/>
          </p:nvPr>
        </p:nvSpPr>
        <p:spPr/>
        <p:txBody>
          <a:bodyPr/>
          <a:lstStyle/>
          <a:p>
            <a:fld id="{F22B6761-D709-0C41-8A0F-3446F7D96E17}" type="datetime1">
              <a:rPr lang="pt-PT" smtClean="0"/>
              <a:t>30/11/17</a:t>
            </a:fld>
            <a:endParaRPr lang="pt-PT"/>
          </a:p>
        </p:txBody>
      </p:sp>
      <p:sp>
        <p:nvSpPr>
          <p:cNvPr id="6" name="Footer Placeholder 5"/>
          <p:cNvSpPr>
            <a:spLocks noGrp="1"/>
          </p:cNvSpPr>
          <p:nvPr>
            <p:ph type="ftr" sz="quarter" idx="11"/>
          </p:nvPr>
        </p:nvSpPr>
        <p:spPr/>
        <p:txBody>
          <a:bodyPr/>
          <a:lstStyle/>
          <a:p>
            <a:r>
              <a:rPr lang="fi-FI" smtClean="0"/>
              <a:t>MEGA – Economia, UNTL, 2011/2012</a:t>
            </a:r>
            <a:endParaRPr lang="pt-PT"/>
          </a:p>
        </p:txBody>
      </p:sp>
      <p:sp>
        <p:nvSpPr>
          <p:cNvPr id="7" name="Slide Number Placeholder 6"/>
          <p:cNvSpPr>
            <a:spLocks noGrp="1"/>
          </p:cNvSpPr>
          <p:nvPr>
            <p:ph type="sldNum" sz="quarter" idx="12"/>
          </p:nvPr>
        </p:nvSpPr>
        <p:spPr/>
        <p:txBody>
          <a:bodyPr/>
          <a:lstStyle/>
          <a:p>
            <a:fld id="{02C18D91-B945-4FD3-989D-F3588EB349E4}" type="slidenum">
              <a:rPr lang="pt-PT" smtClean="0"/>
              <a:pPr/>
              <a:t>‹n.º›</a:t>
            </a:fld>
            <a:endParaRPr lang="pt-PT"/>
          </a:p>
        </p:txBody>
      </p:sp>
    </p:spTree>
    <p:extLst>
      <p:ext uri="{BB962C8B-B14F-4D97-AF65-F5344CB8AC3E}">
        <p14:creationId xmlns:p14="http://schemas.microsoft.com/office/powerpoint/2010/main" val="3272007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smtClean="0"/>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pt-PT"/>
          </a:p>
        </p:txBody>
      </p:sp>
      <p:sp>
        <p:nvSpPr>
          <p:cNvPr id="7" name="Date Placeholder 6"/>
          <p:cNvSpPr>
            <a:spLocks noGrp="1"/>
          </p:cNvSpPr>
          <p:nvPr>
            <p:ph type="dt" sz="half" idx="10"/>
          </p:nvPr>
        </p:nvSpPr>
        <p:spPr/>
        <p:txBody>
          <a:bodyPr/>
          <a:lstStyle/>
          <a:p>
            <a:fld id="{8B723F1C-10E0-EB4F-90B8-B2D9C3C583A7}" type="datetime1">
              <a:rPr lang="pt-PT" smtClean="0"/>
              <a:t>30/11/17</a:t>
            </a:fld>
            <a:endParaRPr lang="pt-PT"/>
          </a:p>
        </p:txBody>
      </p:sp>
      <p:sp>
        <p:nvSpPr>
          <p:cNvPr id="8" name="Footer Placeholder 7"/>
          <p:cNvSpPr>
            <a:spLocks noGrp="1"/>
          </p:cNvSpPr>
          <p:nvPr>
            <p:ph type="ftr" sz="quarter" idx="11"/>
          </p:nvPr>
        </p:nvSpPr>
        <p:spPr/>
        <p:txBody>
          <a:bodyPr/>
          <a:lstStyle/>
          <a:p>
            <a:r>
              <a:rPr lang="fi-FI" smtClean="0"/>
              <a:t>MEGA – Economia, UNTL, 2011/2012</a:t>
            </a:r>
            <a:endParaRPr lang="pt-PT"/>
          </a:p>
        </p:txBody>
      </p:sp>
      <p:sp>
        <p:nvSpPr>
          <p:cNvPr id="9" name="Slide Number Placeholder 8"/>
          <p:cNvSpPr>
            <a:spLocks noGrp="1"/>
          </p:cNvSpPr>
          <p:nvPr>
            <p:ph type="sldNum" sz="quarter" idx="12"/>
          </p:nvPr>
        </p:nvSpPr>
        <p:spPr/>
        <p:txBody>
          <a:bodyPr/>
          <a:lstStyle/>
          <a:p>
            <a:fld id="{02C18D91-B945-4FD3-989D-F3588EB349E4}" type="slidenum">
              <a:rPr lang="pt-PT" smtClean="0"/>
              <a:pPr/>
              <a:t>‹n.º›</a:t>
            </a:fld>
            <a:endParaRPr lang="pt-PT"/>
          </a:p>
        </p:txBody>
      </p:sp>
    </p:spTree>
    <p:extLst>
      <p:ext uri="{BB962C8B-B14F-4D97-AF65-F5344CB8AC3E}">
        <p14:creationId xmlns:p14="http://schemas.microsoft.com/office/powerpoint/2010/main" val="582333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Click to edit Master title style</a:t>
            </a:r>
            <a:endParaRPr lang="pt-PT"/>
          </a:p>
        </p:txBody>
      </p:sp>
      <p:sp>
        <p:nvSpPr>
          <p:cNvPr id="3" name="Date Placeholder 2"/>
          <p:cNvSpPr>
            <a:spLocks noGrp="1"/>
          </p:cNvSpPr>
          <p:nvPr>
            <p:ph type="dt" sz="half" idx="10"/>
          </p:nvPr>
        </p:nvSpPr>
        <p:spPr/>
        <p:txBody>
          <a:bodyPr/>
          <a:lstStyle/>
          <a:p>
            <a:fld id="{EB08173F-9660-0F4A-9ED0-FF2D9EA5632F}" type="datetime1">
              <a:rPr lang="pt-PT" smtClean="0"/>
              <a:t>30/11/17</a:t>
            </a:fld>
            <a:endParaRPr lang="pt-PT"/>
          </a:p>
        </p:txBody>
      </p:sp>
      <p:sp>
        <p:nvSpPr>
          <p:cNvPr id="4" name="Footer Placeholder 3"/>
          <p:cNvSpPr>
            <a:spLocks noGrp="1"/>
          </p:cNvSpPr>
          <p:nvPr>
            <p:ph type="ftr" sz="quarter" idx="11"/>
          </p:nvPr>
        </p:nvSpPr>
        <p:spPr/>
        <p:txBody>
          <a:bodyPr/>
          <a:lstStyle/>
          <a:p>
            <a:r>
              <a:rPr lang="fi-FI" smtClean="0"/>
              <a:t>MEGA – Economia, UNTL, 2011/2012</a:t>
            </a:r>
            <a:endParaRPr lang="pt-PT"/>
          </a:p>
        </p:txBody>
      </p:sp>
      <p:sp>
        <p:nvSpPr>
          <p:cNvPr id="5" name="Slide Number Placeholder 4"/>
          <p:cNvSpPr>
            <a:spLocks noGrp="1"/>
          </p:cNvSpPr>
          <p:nvPr>
            <p:ph type="sldNum" sz="quarter" idx="12"/>
          </p:nvPr>
        </p:nvSpPr>
        <p:spPr/>
        <p:txBody>
          <a:bodyPr/>
          <a:lstStyle/>
          <a:p>
            <a:fld id="{02C18D91-B945-4FD3-989D-F3588EB349E4}" type="slidenum">
              <a:rPr lang="pt-PT" smtClean="0"/>
              <a:pPr/>
              <a:t>‹n.º›</a:t>
            </a:fld>
            <a:endParaRPr lang="pt-PT"/>
          </a:p>
        </p:txBody>
      </p:sp>
    </p:spTree>
    <p:extLst>
      <p:ext uri="{BB962C8B-B14F-4D97-AF65-F5344CB8AC3E}">
        <p14:creationId xmlns:p14="http://schemas.microsoft.com/office/powerpoint/2010/main" val="101773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16B5D-8339-384B-AA6F-30C2E24F2539}" type="datetime1">
              <a:rPr lang="pt-PT" smtClean="0"/>
              <a:t>30/11/17</a:t>
            </a:fld>
            <a:endParaRPr lang="pt-PT"/>
          </a:p>
        </p:txBody>
      </p:sp>
      <p:sp>
        <p:nvSpPr>
          <p:cNvPr id="3" name="Footer Placeholder 2"/>
          <p:cNvSpPr>
            <a:spLocks noGrp="1"/>
          </p:cNvSpPr>
          <p:nvPr>
            <p:ph type="ftr" sz="quarter" idx="11"/>
          </p:nvPr>
        </p:nvSpPr>
        <p:spPr/>
        <p:txBody>
          <a:bodyPr/>
          <a:lstStyle/>
          <a:p>
            <a:r>
              <a:rPr lang="fi-FI" smtClean="0"/>
              <a:t>MEGA – Economia, UNTL, 2011/2012</a:t>
            </a:r>
            <a:endParaRPr lang="pt-PT"/>
          </a:p>
        </p:txBody>
      </p:sp>
      <p:sp>
        <p:nvSpPr>
          <p:cNvPr id="4" name="Slide Number Placeholder 3"/>
          <p:cNvSpPr>
            <a:spLocks noGrp="1"/>
          </p:cNvSpPr>
          <p:nvPr>
            <p:ph type="sldNum" sz="quarter" idx="12"/>
          </p:nvPr>
        </p:nvSpPr>
        <p:spPr/>
        <p:txBody>
          <a:bodyPr/>
          <a:lstStyle/>
          <a:p>
            <a:fld id="{02C18D91-B945-4FD3-989D-F3588EB349E4}" type="slidenum">
              <a:rPr lang="pt-PT" smtClean="0"/>
              <a:pPr/>
              <a:t>‹n.º›</a:t>
            </a:fld>
            <a:endParaRPr lang="pt-PT"/>
          </a:p>
        </p:txBody>
      </p:sp>
    </p:spTree>
    <p:extLst>
      <p:ext uri="{BB962C8B-B14F-4D97-AF65-F5344CB8AC3E}">
        <p14:creationId xmlns:p14="http://schemas.microsoft.com/office/powerpoint/2010/main" val="109712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t-PT" smtClean="0"/>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4960E857-B730-994F-85FC-8D0FFC6942F5}" type="datetime1">
              <a:rPr lang="pt-PT" smtClean="0"/>
              <a:t>30/11/17</a:t>
            </a:fld>
            <a:endParaRPr lang="pt-PT"/>
          </a:p>
        </p:txBody>
      </p:sp>
      <p:sp>
        <p:nvSpPr>
          <p:cNvPr id="6" name="Footer Placeholder 5"/>
          <p:cNvSpPr>
            <a:spLocks noGrp="1"/>
          </p:cNvSpPr>
          <p:nvPr>
            <p:ph type="ftr" sz="quarter" idx="11"/>
          </p:nvPr>
        </p:nvSpPr>
        <p:spPr/>
        <p:txBody>
          <a:bodyPr/>
          <a:lstStyle/>
          <a:p>
            <a:r>
              <a:rPr lang="fi-FI" smtClean="0"/>
              <a:t>MEGA – Economia, UNTL, 2011/2012</a:t>
            </a:r>
            <a:endParaRPr lang="pt-PT"/>
          </a:p>
        </p:txBody>
      </p:sp>
      <p:sp>
        <p:nvSpPr>
          <p:cNvPr id="7" name="Slide Number Placeholder 6"/>
          <p:cNvSpPr>
            <a:spLocks noGrp="1"/>
          </p:cNvSpPr>
          <p:nvPr>
            <p:ph type="sldNum" sz="quarter" idx="12"/>
          </p:nvPr>
        </p:nvSpPr>
        <p:spPr/>
        <p:txBody>
          <a:bodyPr/>
          <a:lstStyle/>
          <a:p>
            <a:fld id="{6E2D2B3B-882E-40F3-A32F-6DD516915044}" type="slidenum">
              <a:rPr lang="en-US" smtClean="0"/>
              <a:pPr/>
              <a:t>‹n.º›</a:t>
            </a:fld>
            <a:endParaRPr lang="en-US"/>
          </a:p>
        </p:txBody>
      </p:sp>
    </p:spTree>
    <p:extLst>
      <p:ext uri="{BB962C8B-B14F-4D97-AF65-F5344CB8AC3E}">
        <p14:creationId xmlns:p14="http://schemas.microsoft.com/office/powerpoint/2010/main" val="3593179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PT" smtClean="0"/>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Click to edit Master text styles</a:t>
            </a:r>
          </a:p>
        </p:txBody>
      </p:sp>
      <p:sp>
        <p:nvSpPr>
          <p:cNvPr id="5" name="Date Placeholder 4"/>
          <p:cNvSpPr>
            <a:spLocks noGrp="1"/>
          </p:cNvSpPr>
          <p:nvPr>
            <p:ph type="dt" sz="half" idx="10"/>
          </p:nvPr>
        </p:nvSpPr>
        <p:spPr/>
        <p:txBody>
          <a:bodyPr/>
          <a:lstStyle/>
          <a:p>
            <a:fld id="{2253375E-B193-0940-9455-DB1070329D2C}" type="datetime1">
              <a:rPr lang="pt-PT" smtClean="0"/>
              <a:t>30/11/17</a:t>
            </a:fld>
            <a:endParaRPr lang="pt-PT"/>
          </a:p>
        </p:txBody>
      </p:sp>
      <p:sp>
        <p:nvSpPr>
          <p:cNvPr id="6" name="Footer Placeholder 5"/>
          <p:cNvSpPr>
            <a:spLocks noGrp="1"/>
          </p:cNvSpPr>
          <p:nvPr>
            <p:ph type="ftr" sz="quarter" idx="11"/>
          </p:nvPr>
        </p:nvSpPr>
        <p:spPr/>
        <p:txBody>
          <a:bodyPr/>
          <a:lstStyle/>
          <a:p>
            <a:r>
              <a:rPr lang="fi-FI" smtClean="0"/>
              <a:t>MEGA – Economia, UNTL, 2011/2012</a:t>
            </a:r>
            <a:endParaRPr lang="pt-PT"/>
          </a:p>
        </p:txBody>
      </p:sp>
      <p:sp>
        <p:nvSpPr>
          <p:cNvPr id="7" name="Slide Number Placeholder 6"/>
          <p:cNvSpPr>
            <a:spLocks noGrp="1"/>
          </p:cNvSpPr>
          <p:nvPr>
            <p:ph type="sldNum" sz="quarter" idx="12"/>
          </p:nvPr>
        </p:nvSpPr>
        <p:spPr/>
        <p:txBody>
          <a:bodyPr/>
          <a:lstStyle/>
          <a:p>
            <a:fld id="{02C18D91-B945-4FD3-989D-F3588EB349E4}" type="slidenum">
              <a:rPr lang="pt-PT" smtClean="0"/>
              <a:pPr/>
              <a:t>‹n.º›</a:t>
            </a:fld>
            <a:endParaRPr lang="pt-PT"/>
          </a:p>
        </p:txBody>
      </p:sp>
    </p:spTree>
    <p:extLst>
      <p:ext uri="{BB962C8B-B14F-4D97-AF65-F5344CB8AC3E}">
        <p14:creationId xmlns:p14="http://schemas.microsoft.com/office/powerpoint/2010/main" val="18118515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Click to edit Master text styles</a:t>
            </a:r>
          </a:p>
          <a:p>
            <a:pPr lvl="1"/>
            <a:r>
              <a:rPr lang="pt-PT" smtClean="0"/>
              <a:t>Second level</a:t>
            </a:r>
          </a:p>
          <a:p>
            <a:pPr lvl="2"/>
            <a:r>
              <a:rPr lang="pt-PT" smtClean="0"/>
              <a:t>Third level</a:t>
            </a:r>
          </a:p>
          <a:p>
            <a:pPr lvl="3"/>
            <a:r>
              <a:rPr lang="pt-PT" smtClean="0"/>
              <a:t>Fourth level</a:t>
            </a:r>
          </a:p>
          <a:p>
            <a:pPr lvl="4"/>
            <a:r>
              <a:rPr lang="pt-PT" smtClean="0"/>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773C1-E7BE-1340-A82C-58E255A898A0}" type="datetime1">
              <a:rPr lang="pt-PT" smtClean="0"/>
              <a:t>30/11/17</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MEGA – Economia, UNTL, 2011/2012</a:t>
            </a:r>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18D91-B945-4FD3-989D-F3588EB349E4}" type="slidenum">
              <a:rPr lang="pt-PT" smtClean="0"/>
              <a:pPr/>
              <a:t>‹n.º›</a:t>
            </a:fld>
            <a:endParaRPr lang="pt-PT"/>
          </a:p>
        </p:txBody>
      </p:sp>
    </p:spTree>
    <p:extLst>
      <p:ext uri="{BB962C8B-B14F-4D97-AF65-F5344CB8AC3E}">
        <p14:creationId xmlns:p14="http://schemas.microsoft.com/office/powerpoint/2010/main" val="2776582912"/>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 id="2147484165" r:id="rId10"/>
    <p:sldLayoutId id="2147484166"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jpeg"/><Relationship Id="rId10" Type="http://schemas.openxmlformats.org/officeDocument/2006/relationships/image" Target="../media/image9.jpeg"/><Relationship Id="rId11"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png"/><Relationship Id="rId9" Type="http://schemas.openxmlformats.org/officeDocument/2006/relationships/image" Target="../media/image8.jpeg"/><Relationship Id="rId10" Type="http://schemas.openxmlformats.org/officeDocument/2006/relationships/image" Target="../media/image9.jpeg"/><Relationship Id="rId11"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12.emf"/></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4"/>
          <p:cNvSpPr txBox="1">
            <a:spLocks noChangeArrowheads="1"/>
          </p:cNvSpPr>
          <p:nvPr/>
        </p:nvSpPr>
        <p:spPr bwMode="auto">
          <a:xfrm>
            <a:off x="258367" y="2060848"/>
            <a:ext cx="8424936" cy="3477875"/>
          </a:xfrm>
          <a:prstGeom prst="rect">
            <a:avLst/>
          </a:prstGeom>
          <a:noFill/>
          <a:ln w="9525">
            <a:noFill/>
            <a:miter lim="800000"/>
            <a:headEnd/>
            <a:tailEnd/>
          </a:ln>
        </p:spPr>
        <p:txBody>
          <a:bodyPr wrap="square">
            <a:spAutoFit/>
          </a:bodyPr>
          <a:lstStyle/>
          <a:p>
            <a:pPr algn="ctr"/>
            <a:endParaRPr lang="pt-BR" sz="1800" b="1" dirty="0">
              <a:latin typeface="Cambria" pitchFamily="18" charset="0"/>
            </a:endParaRPr>
          </a:p>
          <a:p>
            <a:pPr algn="ctr">
              <a:lnSpc>
                <a:spcPct val="150000"/>
              </a:lnSpc>
            </a:pPr>
            <a:endParaRPr lang="pt-PT" sz="2800" b="1" dirty="0" smtClean="0">
              <a:solidFill>
                <a:srgbClr val="800000"/>
              </a:solidFill>
              <a:latin typeface="Cambria" pitchFamily="18" charset="0"/>
            </a:endParaRPr>
          </a:p>
          <a:p>
            <a:pPr algn="ctr"/>
            <a:r>
              <a:rPr lang="en-GB" sz="2000" b="1" dirty="0" err="1">
                <a:solidFill>
                  <a:srgbClr val="800000"/>
                </a:solidFill>
                <a:latin typeface="Cambria" charset="0"/>
                <a:ea typeface="Cambria" charset="0"/>
                <a:cs typeface="Cambria" charset="0"/>
              </a:rPr>
              <a:t>Mobilidade</a:t>
            </a:r>
            <a:r>
              <a:rPr lang="en-GB" sz="2000" b="1" dirty="0">
                <a:solidFill>
                  <a:srgbClr val="800000"/>
                </a:solidFill>
                <a:latin typeface="Cambria" charset="0"/>
                <a:ea typeface="Cambria" charset="0"/>
                <a:cs typeface="Cambria" charset="0"/>
              </a:rPr>
              <a:t> de </a:t>
            </a:r>
            <a:r>
              <a:rPr lang="en-GB" sz="2000" b="1" dirty="0" err="1">
                <a:solidFill>
                  <a:srgbClr val="800000"/>
                </a:solidFill>
                <a:latin typeface="Cambria" charset="0"/>
                <a:ea typeface="Cambria" charset="0"/>
                <a:cs typeface="Cambria" charset="0"/>
              </a:rPr>
              <a:t>Estudantes</a:t>
            </a:r>
            <a:r>
              <a:rPr lang="en-GB" sz="2000" b="1" dirty="0">
                <a:solidFill>
                  <a:srgbClr val="800000"/>
                </a:solidFill>
                <a:latin typeface="Cambria" charset="0"/>
                <a:ea typeface="Cambria" charset="0"/>
                <a:cs typeface="Cambria" charset="0"/>
              </a:rPr>
              <a:t> </a:t>
            </a:r>
            <a:r>
              <a:rPr lang="en-GB" sz="2000" b="1" dirty="0" err="1" smtClean="0">
                <a:solidFill>
                  <a:srgbClr val="800000"/>
                </a:solidFill>
                <a:latin typeface="Cambria" charset="0"/>
                <a:ea typeface="Cambria" charset="0"/>
                <a:cs typeface="Cambria" charset="0"/>
              </a:rPr>
              <a:t>na</a:t>
            </a:r>
            <a:r>
              <a:rPr lang="en-GB" sz="2000" b="1" dirty="0" smtClean="0">
                <a:solidFill>
                  <a:srgbClr val="800000"/>
                </a:solidFill>
                <a:latin typeface="Cambria" charset="0"/>
                <a:ea typeface="Cambria" charset="0"/>
                <a:cs typeface="Cambria" charset="0"/>
              </a:rPr>
              <a:t> </a:t>
            </a:r>
            <a:r>
              <a:rPr lang="en-GB" sz="2000" b="1" dirty="0" err="1">
                <a:solidFill>
                  <a:srgbClr val="800000"/>
                </a:solidFill>
                <a:latin typeface="Cambria" charset="0"/>
                <a:ea typeface="Cambria" charset="0"/>
                <a:cs typeface="Cambria" charset="0"/>
              </a:rPr>
              <a:t>União</a:t>
            </a:r>
            <a:r>
              <a:rPr lang="en-GB" sz="2000" b="1" dirty="0">
                <a:solidFill>
                  <a:srgbClr val="800000"/>
                </a:solidFill>
                <a:latin typeface="Cambria" charset="0"/>
                <a:ea typeface="Cambria" charset="0"/>
                <a:cs typeface="Cambria" charset="0"/>
              </a:rPr>
              <a:t> </a:t>
            </a:r>
            <a:r>
              <a:rPr lang="en-GB" sz="2000" b="1" dirty="0" err="1">
                <a:solidFill>
                  <a:srgbClr val="800000"/>
                </a:solidFill>
                <a:latin typeface="Cambria" charset="0"/>
                <a:ea typeface="Cambria" charset="0"/>
                <a:cs typeface="Cambria" charset="0"/>
              </a:rPr>
              <a:t>Europeia</a:t>
            </a:r>
            <a:r>
              <a:rPr lang="en-GB" sz="2000" b="1" dirty="0">
                <a:solidFill>
                  <a:srgbClr val="800000"/>
                </a:solidFill>
                <a:latin typeface="Cambria" charset="0"/>
                <a:ea typeface="Cambria" charset="0"/>
                <a:cs typeface="Cambria" charset="0"/>
              </a:rPr>
              <a:t>: </a:t>
            </a:r>
            <a:r>
              <a:rPr lang="en-GB" sz="2000" b="1" dirty="0" err="1">
                <a:solidFill>
                  <a:srgbClr val="800000"/>
                </a:solidFill>
                <a:latin typeface="Cambria" charset="0"/>
                <a:ea typeface="Cambria" charset="0"/>
                <a:cs typeface="Cambria" charset="0"/>
              </a:rPr>
              <a:t>uma</a:t>
            </a:r>
            <a:r>
              <a:rPr lang="en-GB" sz="2000" b="1" dirty="0">
                <a:solidFill>
                  <a:srgbClr val="800000"/>
                </a:solidFill>
                <a:latin typeface="Cambria" charset="0"/>
                <a:ea typeface="Cambria" charset="0"/>
                <a:cs typeface="Cambria" charset="0"/>
              </a:rPr>
              <a:t> </a:t>
            </a:r>
            <a:r>
              <a:rPr lang="en-GB" sz="2000" b="1" dirty="0" err="1">
                <a:solidFill>
                  <a:srgbClr val="800000"/>
                </a:solidFill>
                <a:latin typeface="Cambria" charset="0"/>
                <a:ea typeface="Cambria" charset="0"/>
                <a:cs typeface="Cambria" charset="0"/>
              </a:rPr>
              <a:t>aplicação</a:t>
            </a:r>
            <a:r>
              <a:rPr lang="en-GB" sz="2000" b="1" dirty="0">
                <a:solidFill>
                  <a:srgbClr val="800000"/>
                </a:solidFill>
                <a:latin typeface="Cambria" charset="0"/>
                <a:ea typeface="Cambria" charset="0"/>
                <a:cs typeface="Cambria" charset="0"/>
              </a:rPr>
              <a:t> </a:t>
            </a:r>
            <a:r>
              <a:rPr lang="en-GB" sz="2000" b="1" dirty="0" smtClean="0">
                <a:solidFill>
                  <a:srgbClr val="800000"/>
                </a:solidFill>
                <a:latin typeface="Cambria" charset="0"/>
                <a:ea typeface="Cambria" charset="0"/>
                <a:cs typeface="Cambria" charset="0"/>
              </a:rPr>
              <a:t>do </a:t>
            </a:r>
            <a:r>
              <a:rPr lang="en-GB" sz="2000" b="1" dirty="0" err="1" smtClean="0">
                <a:solidFill>
                  <a:srgbClr val="800000"/>
                </a:solidFill>
                <a:latin typeface="Cambria" charset="0"/>
                <a:ea typeface="Cambria" charset="0"/>
                <a:cs typeface="Cambria" charset="0"/>
              </a:rPr>
              <a:t>método</a:t>
            </a:r>
            <a:r>
              <a:rPr lang="en-GB" sz="2000" b="1" dirty="0" smtClean="0">
                <a:solidFill>
                  <a:srgbClr val="800000"/>
                </a:solidFill>
                <a:latin typeface="Cambria" charset="0"/>
                <a:ea typeface="Cambria" charset="0"/>
                <a:cs typeface="Cambria" charset="0"/>
              </a:rPr>
              <a:t> </a:t>
            </a:r>
            <a:r>
              <a:rPr lang="en-GB" sz="2000" b="1" i="1" dirty="0">
                <a:solidFill>
                  <a:srgbClr val="800000"/>
                </a:solidFill>
                <a:latin typeface="Cambria" charset="0"/>
                <a:ea typeface="Cambria" charset="0"/>
                <a:cs typeface="Cambria" charset="0"/>
              </a:rPr>
              <a:t>fuzzy </a:t>
            </a:r>
            <a:r>
              <a:rPr lang="en-GB" sz="2000" b="1" dirty="0">
                <a:solidFill>
                  <a:srgbClr val="800000"/>
                </a:solidFill>
                <a:latin typeface="Cambria" charset="0"/>
                <a:ea typeface="Cambria" charset="0"/>
                <a:cs typeface="Cambria" charset="0"/>
              </a:rPr>
              <a:t>a </a:t>
            </a:r>
            <a:r>
              <a:rPr lang="en-GB" sz="2000" b="1" dirty="0" err="1">
                <a:solidFill>
                  <a:srgbClr val="800000"/>
                </a:solidFill>
                <a:latin typeface="Cambria" charset="0"/>
                <a:ea typeface="Cambria" charset="0"/>
                <a:cs typeface="Cambria" charset="0"/>
              </a:rPr>
              <a:t>estudantes</a:t>
            </a:r>
            <a:r>
              <a:rPr lang="en-GB" sz="2000" b="1" dirty="0">
                <a:solidFill>
                  <a:srgbClr val="800000"/>
                </a:solidFill>
                <a:latin typeface="Cambria" charset="0"/>
                <a:ea typeface="Cambria" charset="0"/>
                <a:cs typeface="Cambria" charset="0"/>
              </a:rPr>
              <a:t> ERASMUS </a:t>
            </a:r>
            <a:endParaRPr lang="en-GB" sz="2000" b="1" dirty="0" smtClean="0">
              <a:solidFill>
                <a:srgbClr val="800000"/>
              </a:solidFill>
              <a:latin typeface="Cambria" charset="0"/>
              <a:ea typeface="Cambria" charset="0"/>
              <a:cs typeface="Cambria" charset="0"/>
            </a:endParaRPr>
          </a:p>
          <a:p>
            <a:pPr algn="ctr"/>
            <a:r>
              <a:rPr lang="pt-PT" sz="1200" dirty="0">
                <a:ea typeface="Arial" charset="0"/>
              </a:rPr>
              <a:t/>
            </a:r>
            <a:br>
              <a:rPr lang="pt-PT" sz="1200" dirty="0">
                <a:ea typeface="Arial" charset="0"/>
              </a:rPr>
            </a:br>
            <a:endParaRPr lang="pt-PT" sz="1200" b="1" dirty="0" smtClean="0">
              <a:solidFill>
                <a:srgbClr val="800000"/>
              </a:solidFill>
              <a:latin typeface="Cambria" pitchFamily="18" charset="0"/>
            </a:endParaRPr>
          </a:p>
          <a:p>
            <a:pPr algn="ctr">
              <a:spcBef>
                <a:spcPts val="0"/>
              </a:spcBef>
            </a:pPr>
            <a:r>
              <a:rPr lang="pt-PT" sz="1600" dirty="0">
                <a:solidFill>
                  <a:srgbClr val="0432FF"/>
                </a:solidFill>
                <a:latin typeface="Cambria" charset="0"/>
                <a:ea typeface="Cambria" charset="0"/>
                <a:cs typeface="Cambria" charset="0"/>
              </a:rPr>
              <a:t>Conceição Rego . </a:t>
            </a:r>
            <a:r>
              <a:rPr lang="pt-PT" sz="1600" dirty="0" err="1">
                <a:solidFill>
                  <a:srgbClr val="0432FF"/>
                </a:solidFill>
                <a:latin typeface="Cambria" charset="0"/>
                <a:ea typeface="Cambria" charset="0"/>
                <a:cs typeface="Cambria" charset="0"/>
              </a:rPr>
              <a:t>UÉvora</a:t>
            </a:r>
            <a:r>
              <a:rPr lang="pt-PT" sz="1600" dirty="0">
                <a:solidFill>
                  <a:srgbClr val="0432FF"/>
                </a:solidFill>
                <a:latin typeface="Cambria" charset="0"/>
                <a:ea typeface="Cambria" charset="0"/>
                <a:cs typeface="Cambria" charset="0"/>
              </a:rPr>
              <a:t> | CEFAGE </a:t>
            </a:r>
          </a:p>
          <a:p>
            <a:pPr algn="ctr">
              <a:spcBef>
                <a:spcPts val="0"/>
              </a:spcBef>
            </a:pPr>
            <a:r>
              <a:rPr lang="pt-PT" sz="1600" dirty="0">
                <a:solidFill>
                  <a:srgbClr val="0432FF"/>
                </a:solidFill>
                <a:latin typeface="Cambria" charset="0"/>
                <a:ea typeface="Cambria" charset="0"/>
                <a:cs typeface="Cambria" charset="0"/>
              </a:rPr>
              <a:t>Andreia Dionísio . </a:t>
            </a:r>
            <a:r>
              <a:rPr lang="pt-PT" sz="1600" dirty="0" err="1">
                <a:solidFill>
                  <a:srgbClr val="0432FF"/>
                </a:solidFill>
                <a:latin typeface="Cambria" charset="0"/>
                <a:ea typeface="Cambria" charset="0"/>
                <a:cs typeface="Cambria" charset="0"/>
              </a:rPr>
              <a:t>UÉvora</a:t>
            </a:r>
            <a:r>
              <a:rPr lang="pt-PT" sz="1600" dirty="0">
                <a:solidFill>
                  <a:srgbClr val="0432FF"/>
                </a:solidFill>
                <a:latin typeface="Cambria" charset="0"/>
                <a:ea typeface="Cambria" charset="0"/>
                <a:cs typeface="Cambria" charset="0"/>
              </a:rPr>
              <a:t> | CEFAGE </a:t>
            </a:r>
          </a:p>
          <a:p>
            <a:pPr algn="ctr">
              <a:spcBef>
                <a:spcPts val="0"/>
              </a:spcBef>
            </a:pPr>
            <a:r>
              <a:rPr lang="pt-PT" sz="1600" dirty="0">
                <a:solidFill>
                  <a:srgbClr val="0432FF"/>
                </a:solidFill>
                <a:latin typeface="Cambria" charset="0"/>
                <a:ea typeface="Cambria" charset="0"/>
                <a:cs typeface="Cambria" charset="0"/>
              </a:rPr>
              <a:t>Isabel Joaquina Ramos . </a:t>
            </a:r>
            <a:r>
              <a:rPr lang="pt-PT" sz="1600" dirty="0" err="1">
                <a:solidFill>
                  <a:srgbClr val="0432FF"/>
                </a:solidFill>
                <a:latin typeface="Cambria" charset="0"/>
                <a:ea typeface="Cambria" charset="0"/>
                <a:cs typeface="Cambria" charset="0"/>
              </a:rPr>
              <a:t>UÉvora</a:t>
            </a:r>
            <a:r>
              <a:rPr lang="pt-PT" sz="1600" dirty="0">
                <a:solidFill>
                  <a:srgbClr val="0432FF"/>
                </a:solidFill>
                <a:latin typeface="Cambria" charset="0"/>
                <a:ea typeface="Cambria" charset="0"/>
                <a:cs typeface="Cambria" charset="0"/>
              </a:rPr>
              <a:t> | </a:t>
            </a:r>
            <a:r>
              <a:rPr lang="pt-PT" sz="1600" dirty="0" err="1">
                <a:solidFill>
                  <a:srgbClr val="0432FF"/>
                </a:solidFill>
                <a:latin typeface="Cambria" charset="0"/>
                <a:ea typeface="Cambria" charset="0"/>
                <a:cs typeface="Cambria" charset="0"/>
              </a:rPr>
              <a:t>CICS.NOVA.UÉvora</a:t>
            </a:r>
            <a:r>
              <a:rPr lang="pt-PT" sz="1600" dirty="0">
                <a:solidFill>
                  <a:srgbClr val="0432FF"/>
                </a:solidFill>
                <a:latin typeface="Cambria" charset="0"/>
                <a:ea typeface="Cambria" charset="0"/>
                <a:cs typeface="Cambria" charset="0"/>
              </a:rPr>
              <a:t> </a:t>
            </a:r>
          </a:p>
          <a:p>
            <a:pPr algn="ctr">
              <a:spcBef>
                <a:spcPts val="0"/>
              </a:spcBef>
            </a:pPr>
            <a:r>
              <a:rPr lang="pt-PT" sz="1600" dirty="0">
                <a:solidFill>
                  <a:srgbClr val="0432FF"/>
                </a:solidFill>
                <a:latin typeface="Cambria" charset="0"/>
                <a:ea typeface="Cambria" charset="0"/>
                <a:cs typeface="Cambria" charset="0"/>
              </a:rPr>
              <a:t>Maria Raquel Lucas . </a:t>
            </a:r>
            <a:r>
              <a:rPr lang="pt-PT" sz="1600" dirty="0" err="1">
                <a:solidFill>
                  <a:srgbClr val="0432FF"/>
                </a:solidFill>
                <a:latin typeface="Cambria" charset="0"/>
                <a:ea typeface="Cambria" charset="0"/>
                <a:cs typeface="Cambria" charset="0"/>
              </a:rPr>
              <a:t>UÉvora</a:t>
            </a:r>
            <a:r>
              <a:rPr lang="pt-PT" sz="1600" dirty="0">
                <a:solidFill>
                  <a:srgbClr val="0432FF"/>
                </a:solidFill>
                <a:latin typeface="Cambria" charset="0"/>
                <a:ea typeface="Cambria" charset="0"/>
                <a:cs typeface="Cambria" charset="0"/>
              </a:rPr>
              <a:t> | CEFAGE  </a:t>
            </a:r>
          </a:p>
          <a:p>
            <a:pPr algn="ctr">
              <a:spcBef>
                <a:spcPts val="0"/>
              </a:spcBef>
            </a:pPr>
            <a:r>
              <a:rPr lang="pt-PT" sz="1600" dirty="0">
                <a:solidFill>
                  <a:srgbClr val="0432FF"/>
                </a:solidFill>
                <a:latin typeface="Cambria" charset="0"/>
                <a:ea typeface="Cambria" charset="0"/>
                <a:cs typeface="Cambria" charset="0"/>
              </a:rPr>
              <a:t>M. Saudade Baltazar . </a:t>
            </a:r>
            <a:r>
              <a:rPr lang="pt-PT" sz="1600" dirty="0" err="1">
                <a:solidFill>
                  <a:srgbClr val="0432FF"/>
                </a:solidFill>
                <a:latin typeface="Cambria" charset="0"/>
                <a:ea typeface="Cambria" charset="0"/>
                <a:cs typeface="Cambria" charset="0"/>
              </a:rPr>
              <a:t>UÉvora</a:t>
            </a:r>
            <a:r>
              <a:rPr lang="pt-PT" sz="1600" dirty="0">
                <a:solidFill>
                  <a:srgbClr val="0432FF"/>
                </a:solidFill>
                <a:latin typeface="Cambria" charset="0"/>
                <a:ea typeface="Cambria" charset="0"/>
                <a:cs typeface="Cambria" charset="0"/>
              </a:rPr>
              <a:t> | </a:t>
            </a:r>
            <a:r>
              <a:rPr lang="pt-PT" sz="1600" dirty="0" err="1">
                <a:solidFill>
                  <a:srgbClr val="0432FF"/>
                </a:solidFill>
                <a:latin typeface="Cambria" charset="0"/>
                <a:ea typeface="Cambria" charset="0"/>
                <a:cs typeface="Cambria" charset="0"/>
              </a:rPr>
              <a:t>CICS.NOVA.UÉvora</a:t>
            </a:r>
            <a:endParaRPr lang="pt-PT" sz="1600" dirty="0">
              <a:solidFill>
                <a:srgbClr val="0432FF"/>
              </a:solidFill>
              <a:latin typeface="Cambria" charset="0"/>
              <a:ea typeface="Cambria" charset="0"/>
              <a:cs typeface="Cambria" charset="0"/>
            </a:endParaRPr>
          </a:p>
          <a:p>
            <a:pPr algn="ctr">
              <a:spcBef>
                <a:spcPts val="0"/>
              </a:spcBef>
            </a:pPr>
            <a:r>
              <a:rPr lang="pt-PT" sz="1600" dirty="0">
                <a:solidFill>
                  <a:srgbClr val="0432FF"/>
                </a:solidFill>
                <a:latin typeface="Cambria" charset="0"/>
                <a:ea typeface="Cambria" charset="0"/>
                <a:cs typeface="Cambria" charset="0"/>
              </a:rPr>
              <a:t>Maria Freire . </a:t>
            </a:r>
            <a:r>
              <a:rPr lang="pt-PT" sz="1600" dirty="0" err="1">
                <a:solidFill>
                  <a:srgbClr val="0432FF"/>
                </a:solidFill>
                <a:latin typeface="Cambria" charset="0"/>
                <a:ea typeface="Cambria" charset="0"/>
                <a:cs typeface="Cambria" charset="0"/>
              </a:rPr>
              <a:t>UÉvora</a:t>
            </a:r>
            <a:r>
              <a:rPr lang="pt-PT" sz="1600" dirty="0">
                <a:solidFill>
                  <a:srgbClr val="0432FF"/>
                </a:solidFill>
                <a:latin typeface="Cambria" charset="0"/>
                <a:ea typeface="Cambria" charset="0"/>
                <a:cs typeface="Cambria" charset="0"/>
              </a:rPr>
              <a:t> | CHAIA</a:t>
            </a:r>
          </a:p>
        </p:txBody>
      </p:sp>
      <p:pic>
        <p:nvPicPr>
          <p:cNvPr id="16386" name="Picture 2" descr="C:\Documents and Settings\lcerdeira\Os meus documentos\As minhas imagens\forum\Nova imagem.JPG"/>
          <p:cNvPicPr>
            <a:picLocks noChangeAspect="1" noChangeArrowheads="1"/>
          </p:cNvPicPr>
          <p:nvPr/>
        </p:nvPicPr>
        <p:blipFill>
          <a:blip r:embed="rId2" cstate="print"/>
          <a:srcRect/>
          <a:stretch>
            <a:fillRect/>
          </a:stretch>
        </p:blipFill>
        <p:spPr bwMode="auto">
          <a:xfrm>
            <a:off x="0" y="177919"/>
            <a:ext cx="3635896" cy="1319802"/>
          </a:xfrm>
          <a:prstGeom prst="rect">
            <a:avLst/>
          </a:prstGeom>
          <a:noFill/>
          <a:ln w="9525">
            <a:noFill/>
            <a:miter lim="800000"/>
            <a:headEnd/>
            <a:tailEnd/>
          </a:ln>
        </p:spPr>
      </p:pic>
      <p:sp>
        <p:nvSpPr>
          <p:cNvPr id="5" name="Text Box 4"/>
          <p:cNvSpPr txBox="1">
            <a:spLocks noChangeArrowheads="1"/>
          </p:cNvSpPr>
          <p:nvPr/>
        </p:nvSpPr>
        <p:spPr bwMode="auto">
          <a:xfrm>
            <a:off x="755575" y="1326265"/>
            <a:ext cx="7777163" cy="1138773"/>
          </a:xfrm>
          <a:prstGeom prst="rect">
            <a:avLst/>
          </a:prstGeom>
          <a:solidFill>
            <a:schemeClr val="bg1"/>
          </a:solidFill>
          <a:ln w="9525">
            <a:noFill/>
            <a:miter lim="800000"/>
            <a:headEnd/>
            <a:tailEnd/>
          </a:ln>
        </p:spPr>
        <p:txBody>
          <a:bodyPr>
            <a:spAutoFit/>
          </a:bodyPr>
          <a:lstStyle/>
          <a:p>
            <a:pPr algn="ctr"/>
            <a:r>
              <a:rPr lang="pt-PT" sz="2400" b="1" dirty="0" smtClean="0">
                <a:solidFill>
                  <a:schemeClr val="tx2"/>
                </a:solidFill>
                <a:effectLst>
                  <a:outerShdw blurRad="38100" dist="38100" dir="2700000" algn="tl">
                    <a:srgbClr val="000000">
                      <a:alpha val="43137"/>
                    </a:srgbClr>
                  </a:outerShdw>
                </a:effectLst>
                <a:latin typeface="Cambria" pitchFamily="18" charset="0"/>
              </a:rPr>
              <a:t>7.ª CONFERÊNCIA DA FORGES</a:t>
            </a:r>
          </a:p>
          <a:p>
            <a:pPr algn="ctr"/>
            <a:r>
              <a:rPr lang="pt-PT" sz="2000" b="1" dirty="0" smtClean="0">
                <a:solidFill>
                  <a:schemeClr val="tx2"/>
                </a:solidFill>
                <a:effectLst>
                  <a:outerShdw blurRad="38100" dist="38100" dir="2700000" algn="tl">
                    <a:srgbClr val="000000">
                      <a:alpha val="43137"/>
                    </a:srgbClr>
                  </a:outerShdw>
                </a:effectLst>
                <a:latin typeface="Cambria" pitchFamily="18" charset="0"/>
              </a:rPr>
              <a:t>UNIVERSIDADE EDUARDO MONDLANE, MAPUTO, MOÇAMBIQUE</a:t>
            </a:r>
          </a:p>
          <a:p>
            <a:pPr algn="ctr"/>
            <a:r>
              <a:rPr lang="pt-PT" sz="2400" b="1" dirty="0" smtClean="0">
                <a:solidFill>
                  <a:schemeClr val="tx2"/>
                </a:solidFill>
                <a:effectLst>
                  <a:outerShdw blurRad="38100" dist="38100" dir="2700000" algn="tl">
                    <a:srgbClr val="000000">
                      <a:alpha val="43137"/>
                    </a:srgbClr>
                  </a:outerShdw>
                </a:effectLst>
                <a:latin typeface="Cambria" pitchFamily="18" charset="0"/>
              </a:rPr>
              <a:t> </a:t>
            </a:r>
            <a:r>
              <a:rPr lang="pt-PT" sz="2000" b="1" dirty="0" smtClean="0">
                <a:solidFill>
                  <a:schemeClr val="tx2"/>
                </a:solidFill>
                <a:effectLst>
                  <a:outerShdw blurRad="38100" dist="38100" dir="2700000" algn="tl">
                    <a:srgbClr val="000000">
                      <a:alpha val="43137"/>
                    </a:srgbClr>
                  </a:outerShdw>
                </a:effectLst>
                <a:latin typeface="Cambria" pitchFamily="18" charset="0"/>
              </a:rPr>
              <a:t>29 </a:t>
            </a:r>
            <a:r>
              <a:rPr lang="pt-PT" sz="2000" b="1" dirty="0">
                <a:solidFill>
                  <a:schemeClr val="tx2"/>
                </a:solidFill>
                <a:effectLst>
                  <a:outerShdw blurRad="38100" dist="38100" dir="2700000" algn="tl">
                    <a:srgbClr val="000000">
                      <a:alpha val="43137"/>
                    </a:srgbClr>
                  </a:outerShdw>
                </a:effectLst>
                <a:latin typeface="Cambria" pitchFamily="18" charset="0"/>
              </a:rPr>
              <a:t>E</a:t>
            </a:r>
            <a:r>
              <a:rPr lang="pt-PT" sz="2000" b="1" dirty="0" smtClean="0">
                <a:solidFill>
                  <a:schemeClr val="tx2"/>
                </a:solidFill>
                <a:effectLst>
                  <a:outerShdw blurRad="38100" dist="38100" dir="2700000" algn="tl">
                    <a:srgbClr val="000000">
                      <a:alpha val="43137"/>
                    </a:srgbClr>
                  </a:outerShdw>
                </a:effectLst>
                <a:latin typeface="Cambria" pitchFamily="18" charset="0"/>
              </a:rPr>
              <a:t> 30 NOV, 1 DEZ 2017</a:t>
            </a:r>
            <a:endParaRPr lang="pt-PT" sz="2000" b="1" dirty="0">
              <a:solidFill>
                <a:srgbClr val="984807"/>
              </a:solidFill>
              <a:latin typeface="Cambria" pitchFamily="18" charset="0"/>
            </a:endParaRPr>
          </a:p>
        </p:txBody>
      </p:sp>
      <p:pic>
        <p:nvPicPr>
          <p:cNvPr id="8" name="Imagem 7"/>
          <p:cNvPicPr/>
          <p:nvPr/>
        </p:nvPicPr>
        <p:blipFill>
          <a:blip r:embed="rId3">
            <a:extLst>
              <a:ext uri="{28A0092B-C50C-407E-A947-70E740481C1C}">
                <a14:useLocalDpi xmlns:a14="http://schemas.microsoft.com/office/drawing/2010/main" val="0"/>
              </a:ext>
            </a:extLst>
          </a:blip>
          <a:srcRect/>
          <a:stretch>
            <a:fillRect/>
          </a:stretch>
        </p:blipFill>
        <p:spPr bwMode="auto">
          <a:xfrm>
            <a:off x="3965036" y="260648"/>
            <a:ext cx="663389" cy="903066"/>
          </a:xfrm>
          <a:prstGeom prst="rect">
            <a:avLst/>
          </a:prstGeom>
          <a:noFill/>
          <a:ln>
            <a:noFill/>
          </a:ln>
          <a:effectLst/>
        </p:spPr>
      </p:pic>
      <p:pic>
        <p:nvPicPr>
          <p:cNvPr id="9" name="Imagem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2983" y="328082"/>
            <a:ext cx="873699" cy="765744"/>
          </a:xfrm>
          <a:prstGeom prst="rect">
            <a:avLst/>
          </a:prstGeom>
          <a:noFill/>
          <a:ln>
            <a:noFill/>
          </a:ln>
          <a:effectLst/>
        </p:spPr>
      </p:pic>
      <p:pic>
        <p:nvPicPr>
          <p:cNvPr id="10" name="Imagem 9"/>
          <p:cNvPicPr/>
          <p:nvPr/>
        </p:nvPicPr>
        <p:blipFill>
          <a:blip r:embed="rId5">
            <a:extLst>
              <a:ext uri="{28A0092B-C50C-407E-A947-70E740481C1C}">
                <a14:useLocalDpi xmlns:a14="http://schemas.microsoft.com/office/drawing/2010/main" val="0"/>
              </a:ext>
            </a:extLst>
          </a:blip>
          <a:srcRect/>
          <a:stretch>
            <a:fillRect/>
          </a:stretch>
        </p:blipFill>
        <p:spPr bwMode="auto">
          <a:xfrm>
            <a:off x="6067578" y="328082"/>
            <a:ext cx="721274" cy="765744"/>
          </a:xfrm>
          <a:prstGeom prst="rect">
            <a:avLst/>
          </a:prstGeom>
          <a:noFill/>
          <a:ln>
            <a:noFill/>
          </a:ln>
          <a:effectLst/>
        </p:spPr>
      </p:pic>
      <p:pic>
        <p:nvPicPr>
          <p:cNvPr id="11" name="Imagem 10"/>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8265" y="368292"/>
            <a:ext cx="802884" cy="725533"/>
          </a:xfrm>
          <a:prstGeom prst="rect">
            <a:avLst/>
          </a:prstGeom>
          <a:noFill/>
          <a:ln>
            <a:noFill/>
          </a:ln>
          <a:effectLst/>
        </p:spPr>
      </p:pic>
      <p:pic>
        <p:nvPicPr>
          <p:cNvPr id="12" name="Imagem 1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32045" y="365400"/>
            <a:ext cx="890828" cy="687335"/>
          </a:xfrm>
          <a:prstGeom prst="rect">
            <a:avLst/>
          </a:prstGeom>
          <a:noFill/>
          <a:ln>
            <a:noFill/>
          </a:ln>
          <a:effectLst/>
        </p:spPr>
      </p:pic>
      <p:sp>
        <p:nvSpPr>
          <p:cNvPr id="13" name="TextBox 9"/>
          <p:cNvSpPr txBox="1">
            <a:spLocks noChangeArrowheads="1"/>
          </p:cNvSpPr>
          <p:nvPr/>
        </p:nvSpPr>
        <p:spPr bwMode="auto">
          <a:xfrm>
            <a:off x="-15700" y="6253929"/>
            <a:ext cx="91703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ctr"/>
            <a:r>
              <a:rPr lang="pt-PT" sz="900" dirty="0">
                <a:solidFill>
                  <a:schemeClr val="tx2">
                    <a:lumMod val="90000"/>
                    <a:lumOff val="10000"/>
                  </a:schemeClr>
                </a:solidFill>
              </a:rPr>
              <a:t>Os autores agradecem o apoio financeiro da Fundação para a Ciência e Tecnologia e </a:t>
            </a:r>
            <a:r>
              <a:rPr lang="pt-PT" sz="900" dirty="0" smtClean="0">
                <a:solidFill>
                  <a:schemeClr val="tx2">
                    <a:lumMod val="90000"/>
                    <a:lumOff val="10000"/>
                  </a:schemeClr>
                </a:solidFill>
              </a:rPr>
              <a:t>FEDER/COMPETE </a:t>
            </a:r>
            <a:r>
              <a:rPr lang="pt-PT" sz="900" dirty="0">
                <a:solidFill>
                  <a:schemeClr val="tx2">
                    <a:lumMod val="90000"/>
                    <a:lumOff val="10000"/>
                  </a:schemeClr>
                </a:solidFill>
              </a:rPr>
              <a:t>(</a:t>
            </a:r>
            <a:r>
              <a:rPr lang="pt-PT" sz="900" dirty="0" smtClean="0">
                <a:solidFill>
                  <a:schemeClr val="tx2">
                    <a:lumMod val="90000"/>
                    <a:lumOff val="10000"/>
                  </a:schemeClr>
                </a:solidFill>
              </a:rPr>
              <a:t>UID/ECO/04007/2013-POCI-01-0145-FEDER-007659) CHAIA/UÉ</a:t>
            </a:r>
            <a:r>
              <a:rPr lang="pt-PT" sz="900" dirty="0">
                <a:solidFill>
                  <a:schemeClr val="tx2">
                    <a:lumMod val="90000"/>
                    <a:lumOff val="10000"/>
                  </a:schemeClr>
                </a:solidFill>
              </a:rPr>
              <a:t>: </a:t>
            </a:r>
            <a:r>
              <a:rPr lang="pt-PT" sz="900" dirty="0" smtClean="0">
                <a:solidFill>
                  <a:schemeClr val="tx2">
                    <a:lumMod val="90000"/>
                    <a:lumOff val="10000"/>
                  </a:schemeClr>
                </a:solidFill>
              </a:rPr>
              <a:t>UID/EAT/00112/2013</a:t>
            </a:r>
            <a:endParaRPr lang="pt-PT" sz="900" dirty="0">
              <a:solidFill>
                <a:schemeClr val="tx2">
                  <a:lumMod val="90000"/>
                  <a:lumOff val="10000"/>
                </a:schemeClr>
              </a:solidFill>
            </a:endParaRPr>
          </a:p>
          <a:p>
            <a:pPr algn="ctr"/>
            <a:r>
              <a:rPr lang="pt-PT" sz="900" dirty="0">
                <a:solidFill>
                  <a:schemeClr val="tx2">
                    <a:lumMod val="90000"/>
                    <a:lumOff val="10000"/>
                  </a:schemeClr>
                </a:solidFill>
              </a:rPr>
              <a:t>Com o apoio financeiro da FCT/MEC através de Fundos Nacionais e quando aplicável </a:t>
            </a:r>
            <a:r>
              <a:rPr lang="pt-PT" sz="900" dirty="0" err="1">
                <a:solidFill>
                  <a:schemeClr val="tx2">
                    <a:lumMod val="90000"/>
                    <a:lumOff val="10000"/>
                  </a:schemeClr>
                </a:solidFill>
              </a:rPr>
              <a:t>co-financiado</a:t>
            </a:r>
            <a:r>
              <a:rPr lang="pt-PT" sz="900" dirty="0">
                <a:solidFill>
                  <a:schemeClr val="tx2">
                    <a:lumMod val="90000"/>
                    <a:lumOff val="10000"/>
                  </a:schemeClr>
                </a:solidFill>
              </a:rPr>
              <a:t> pelo FEDER no Âmbito do acordo de parceria </a:t>
            </a:r>
            <a:r>
              <a:rPr lang="pt-PT" sz="900" dirty="0" smtClean="0">
                <a:solidFill>
                  <a:schemeClr val="tx2">
                    <a:lumMod val="90000"/>
                    <a:lumOff val="10000"/>
                  </a:schemeClr>
                </a:solidFill>
              </a:rPr>
              <a:t>PT2020</a:t>
            </a:r>
          </a:p>
          <a:p>
            <a:pPr algn="ctr"/>
            <a:r>
              <a:rPr lang="pt-PT" sz="900" dirty="0" smtClean="0">
                <a:solidFill>
                  <a:schemeClr val="bg1">
                    <a:lumMod val="50000"/>
                  </a:schemeClr>
                </a:solidFill>
              </a:rPr>
              <a:t>Os autores agradecem o apoio da Agência Nacional ERASMUS na obtenção dos dados </a:t>
            </a:r>
            <a:endParaRPr lang="pt-PT" sz="900" dirty="0">
              <a:solidFill>
                <a:schemeClr val="bg1">
                  <a:lumMod val="50000"/>
                </a:schemeClr>
              </a:solidFill>
            </a:endParaRPr>
          </a:p>
        </p:txBody>
      </p:sp>
      <p:pic>
        <p:nvPicPr>
          <p:cNvPr id="14" name="Imagem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6114" y="5856007"/>
            <a:ext cx="1391813" cy="437684"/>
          </a:xfrm>
          <a:prstGeom prst="rect">
            <a:avLst/>
          </a:prstGeom>
          <a:solidFill>
            <a:schemeClr val="bg1"/>
          </a:solidFill>
        </p:spPr>
      </p:pic>
      <p:pic>
        <p:nvPicPr>
          <p:cNvPr id="15" name="Picture 5" descr="cefage.jp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699006" y="5889514"/>
            <a:ext cx="1370651" cy="366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m 7" descr="logo-chaia-cor-1024-fundobranco.jpg"/>
          <p:cNvPicPr>
            <a:picLocks noChangeAspect="1"/>
          </p:cNvPicPr>
          <p:nvPr/>
        </p:nvPicPr>
        <p:blipFill rotWithShape="1">
          <a:blip r:embed="rId10">
            <a:extLst>
              <a:ext uri="{28A0092B-C50C-407E-A947-70E740481C1C}">
                <a14:useLocalDpi xmlns:a14="http://schemas.microsoft.com/office/drawing/2010/main" val="0"/>
              </a:ext>
            </a:extLst>
          </a:blip>
          <a:srcRect l="7126" t="16860" r="7473" b="15188"/>
          <a:stretch/>
        </p:blipFill>
        <p:spPr bwMode="auto">
          <a:xfrm>
            <a:off x="5959856" y="5889514"/>
            <a:ext cx="836187" cy="366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6" descr="CICS.NOVA_PT.JP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6907772" y="5889515"/>
            <a:ext cx="669911" cy="389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1008491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774" y="1788512"/>
            <a:ext cx="8229600" cy="4883755"/>
          </a:xfrm>
        </p:spPr>
        <p:txBody>
          <a:bodyPr>
            <a:normAutofit lnSpcReduction="10000"/>
          </a:bodyPr>
          <a:lstStyle/>
          <a:p>
            <a:pPr marL="0" indent="0">
              <a:buNone/>
            </a:pPr>
            <a:r>
              <a:rPr lang="en-GB" b="1" dirty="0" err="1">
                <a:latin typeface="Cambria" charset="0"/>
                <a:ea typeface="Cambria" charset="0"/>
                <a:cs typeface="Cambria" charset="0"/>
              </a:rPr>
              <a:t>Notas</a:t>
            </a:r>
            <a:r>
              <a:rPr lang="en-GB" b="1" dirty="0">
                <a:latin typeface="Cambria" charset="0"/>
                <a:ea typeface="Cambria" charset="0"/>
                <a:cs typeface="Cambria" charset="0"/>
              </a:rPr>
              <a:t> </a:t>
            </a:r>
            <a:r>
              <a:rPr lang="en-GB" b="1" dirty="0" err="1">
                <a:latin typeface="Cambria" charset="0"/>
                <a:ea typeface="Cambria" charset="0"/>
                <a:cs typeface="Cambria" charset="0"/>
              </a:rPr>
              <a:t>finais</a:t>
            </a:r>
            <a:r>
              <a:rPr lang="en-GB" b="1" dirty="0">
                <a:latin typeface="Cambria" charset="0"/>
                <a:ea typeface="Cambria" charset="0"/>
                <a:cs typeface="Cambria" charset="0"/>
              </a:rPr>
              <a:t> (</a:t>
            </a:r>
            <a:r>
              <a:rPr lang="en-GB" b="1" dirty="0" smtClean="0">
                <a:latin typeface="Cambria" charset="0"/>
                <a:ea typeface="Cambria" charset="0"/>
                <a:cs typeface="Cambria" charset="0"/>
              </a:rPr>
              <a:t>II)</a:t>
            </a:r>
          </a:p>
          <a:p>
            <a:pPr marL="0" indent="0">
              <a:buNone/>
            </a:pPr>
            <a:endParaRPr lang="pt-PT" sz="1500" dirty="0" smtClean="0">
              <a:latin typeface="Cambria" charset="0"/>
              <a:ea typeface="Cambria" charset="0"/>
              <a:cs typeface="Cambria" charset="0"/>
            </a:endParaRPr>
          </a:p>
          <a:p>
            <a:r>
              <a:rPr lang="pt-PT" sz="2400" dirty="0" smtClean="0">
                <a:latin typeface="Cambria" charset="0"/>
                <a:ea typeface="Cambria" charset="0"/>
                <a:cs typeface="Cambria" charset="0"/>
              </a:rPr>
              <a:t>Tendo avaliado as condições </a:t>
            </a:r>
            <a:r>
              <a:rPr lang="pt-PT" sz="2400" dirty="0">
                <a:latin typeface="Cambria" charset="0"/>
                <a:ea typeface="Cambria" charset="0"/>
                <a:cs typeface="Cambria" charset="0"/>
              </a:rPr>
              <a:t>necessárias e </a:t>
            </a:r>
            <a:r>
              <a:rPr lang="pt-PT" sz="2400" dirty="0" smtClean="0">
                <a:latin typeface="Cambria" charset="0"/>
                <a:ea typeface="Cambria" charset="0"/>
                <a:cs typeface="Cambria" charset="0"/>
              </a:rPr>
              <a:t>suficientes.</a:t>
            </a:r>
            <a:r>
              <a:rPr lang="pt-PT" sz="2400" dirty="0">
                <a:latin typeface="Cambria" charset="0"/>
                <a:ea typeface="Cambria" charset="0"/>
                <a:cs typeface="Cambria" charset="0"/>
              </a:rPr>
              <a:t>.. </a:t>
            </a:r>
            <a:r>
              <a:rPr lang="pt-PT" sz="2400" dirty="0" smtClean="0">
                <a:latin typeface="Cambria" charset="0"/>
                <a:ea typeface="Cambria" charset="0"/>
                <a:cs typeface="Cambria" charset="0"/>
              </a:rPr>
              <a:t>Qual o significado??</a:t>
            </a:r>
          </a:p>
          <a:p>
            <a:pPr marL="0" indent="0">
              <a:buNone/>
            </a:pPr>
            <a:endParaRPr lang="en-US" sz="2400" b="1" dirty="0" smtClean="0">
              <a:latin typeface="Cambria" charset="0"/>
              <a:ea typeface="Cambria" charset="0"/>
              <a:cs typeface="Cambria" charset="0"/>
            </a:endParaRPr>
          </a:p>
          <a:p>
            <a:pPr algn="just"/>
            <a:r>
              <a:rPr lang="en-US" sz="2400" b="1" dirty="0" err="1" smtClean="0">
                <a:latin typeface="Cambria" charset="0"/>
                <a:ea typeface="Cambria" charset="0"/>
                <a:cs typeface="Cambria" charset="0"/>
              </a:rPr>
              <a:t>É</a:t>
            </a:r>
            <a:r>
              <a:rPr lang="en-US" sz="2400" b="1" dirty="0" smtClean="0">
                <a:latin typeface="Cambria" charset="0"/>
                <a:ea typeface="Cambria" charset="0"/>
                <a:cs typeface="Cambria" charset="0"/>
              </a:rPr>
              <a:t> </a:t>
            </a:r>
            <a:r>
              <a:rPr lang="en-US" sz="2400" b="1" dirty="0" err="1" smtClean="0">
                <a:latin typeface="Cambria" charset="0"/>
                <a:ea typeface="Cambria" charset="0"/>
                <a:cs typeface="Cambria" charset="0"/>
              </a:rPr>
              <a:t>necessário</a:t>
            </a:r>
            <a:r>
              <a:rPr lang="en-US" sz="2400" b="1" dirty="0" smtClean="0">
                <a:latin typeface="Cambria" charset="0"/>
                <a:ea typeface="Cambria" charset="0"/>
                <a:cs typeface="Cambria" charset="0"/>
              </a:rPr>
              <a:t> </a:t>
            </a:r>
            <a:r>
              <a:rPr lang="en-US" sz="2400" b="1" dirty="0" err="1" smtClean="0">
                <a:latin typeface="Cambria" charset="0"/>
                <a:ea typeface="Cambria" charset="0"/>
                <a:cs typeface="Cambria" charset="0"/>
              </a:rPr>
              <a:t>investir</a:t>
            </a:r>
            <a:r>
              <a:rPr lang="en-US" sz="2400" b="1" dirty="0" smtClean="0">
                <a:latin typeface="Cambria" charset="0"/>
                <a:ea typeface="Cambria" charset="0"/>
                <a:cs typeface="Cambria" charset="0"/>
              </a:rPr>
              <a:t> </a:t>
            </a:r>
            <a:r>
              <a:rPr lang="en-US" sz="2400" b="1" dirty="0" err="1" smtClean="0">
                <a:latin typeface="Cambria" charset="0"/>
                <a:ea typeface="Cambria" charset="0"/>
                <a:cs typeface="Cambria" charset="0"/>
              </a:rPr>
              <a:t>nos</a:t>
            </a:r>
            <a:r>
              <a:rPr lang="en-US" sz="2400" b="1" dirty="0" smtClean="0">
                <a:latin typeface="Cambria" charset="0"/>
                <a:ea typeface="Cambria" charset="0"/>
                <a:cs typeface="Cambria" charset="0"/>
              </a:rPr>
              <a:t> </a:t>
            </a:r>
            <a:r>
              <a:rPr lang="en-US" sz="2400" b="1" dirty="0" err="1" smtClean="0">
                <a:latin typeface="Cambria" charset="0"/>
                <a:ea typeface="Cambria" charset="0"/>
                <a:cs typeface="Cambria" charset="0"/>
              </a:rPr>
              <a:t>sistemas</a:t>
            </a:r>
            <a:r>
              <a:rPr lang="en-US" sz="2400" b="1" dirty="0" smtClean="0">
                <a:latin typeface="Cambria" charset="0"/>
                <a:ea typeface="Cambria" charset="0"/>
                <a:cs typeface="Cambria" charset="0"/>
              </a:rPr>
              <a:t> de </a:t>
            </a:r>
            <a:r>
              <a:rPr lang="en-US" sz="2400" b="1" dirty="0" err="1" smtClean="0">
                <a:latin typeface="Cambria" charset="0"/>
                <a:ea typeface="Cambria" charset="0"/>
                <a:cs typeface="Cambria" charset="0"/>
              </a:rPr>
              <a:t>educação</a:t>
            </a:r>
            <a:r>
              <a:rPr lang="en-US" sz="2400" b="1" dirty="0" smtClean="0">
                <a:latin typeface="Cambria" charset="0"/>
                <a:ea typeface="Cambria" charset="0"/>
                <a:cs typeface="Cambria" charset="0"/>
              </a:rPr>
              <a:t> superior;</a:t>
            </a:r>
          </a:p>
          <a:p>
            <a:pPr algn="just"/>
            <a:r>
              <a:rPr lang="en-US" sz="2400" b="1" dirty="0" err="1">
                <a:latin typeface="Cambria" charset="0"/>
                <a:ea typeface="Cambria" charset="0"/>
                <a:cs typeface="Cambria" charset="0"/>
              </a:rPr>
              <a:t>É</a:t>
            </a:r>
            <a:r>
              <a:rPr lang="en-US" sz="2400" b="1" dirty="0">
                <a:latin typeface="Cambria" charset="0"/>
                <a:ea typeface="Cambria" charset="0"/>
                <a:cs typeface="Cambria" charset="0"/>
              </a:rPr>
              <a:t> </a:t>
            </a:r>
            <a:r>
              <a:rPr lang="en-US" sz="2400" b="1" dirty="0" err="1">
                <a:latin typeface="Cambria" charset="0"/>
                <a:ea typeface="Cambria" charset="0"/>
                <a:cs typeface="Cambria" charset="0"/>
              </a:rPr>
              <a:t>necessário</a:t>
            </a:r>
            <a:r>
              <a:rPr lang="en-US" sz="2400" b="1" dirty="0">
                <a:latin typeface="Cambria" charset="0"/>
                <a:ea typeface="Cambria" charset="0"/>
                <a:cs typeface="Cambria" charset="0"/>
              </a:rPr>
              <a:t> </a:t>
            </a:r>
            <a:r>
              <a:rPr lang="en-US" sz="2400" b="1" dirty="0" err="1">
                <a:latin typeface="Cambria" charset="0"/>
                <a:ea typeface="Cambria" charset="0"/>
                <a:cs typeface="Cambria" charset="0"/>
              </a:rPr>
              <a:t>promover</a:t>
            </a:r>
            <a:r>
              <a:rPr lang="en-US" sz="2400" b="1" dirty="0">
                <a:latin typeface="Cambria" charset="0"/>
                <a:ea typeface="Cambria" charset="0"/>
                <a:cs typeface="Cambria" charset="0"/>
              </a:rPr>
              <a:t> o </a:t>
            </a:r>
            <a:r>
              <a:rPr lang="en-US" sz="2400" b="1" dirty="0" err="1" smtClean="0">
                <a:latin typeface="Cambria" charset="0"/>
                <a:ea typeface="Cambria" charset="0"/>
                <a:cs typeface="Cambria" charset="0"/>
              </a:rPr>
              <a:t>emprego</a:t>
            </a:r>
            <a:r>
              <a:rPr lang="en-US" sz="2400" b="1" dirty="0" smtClean="0">
                <a:latin typeface="Cambria" charset="0"/>
                <a:ea typeface="Cambria" charset="0"/>
                <a:cs typeface="Cambria" charset="0"/>
              </a:rPr>
              <a:t>, </a:t>
            </a:r>
            <a:r>
              <a:rPr lang="en-US" sz="2400" b="1" dirty="0" err="1">
                <a:latin typeface="Cambria" charset="0"/>
                <a:ea typeface="Cambria" charset="0"/>
                <a:cs typeface="Cambria" charset="0"/>
              </a:rPr>
              <a:t>especialmente</a:t>
            </a:r>
            <a:r>
              <a:rPr lang="en-US" sz="2400" b="1" dirty="0">
                <a:latin typeface="Cambria" charset="0"/>
                <a:ea typeface="Cambria" charset="0"/>
                <a:cs typeface="Cambria" charset="0"/>
              </a:rPr>
              <a:t> </a:t>
            </a:r>
            <a:r>
              <a:rPr lang="en-US" sz="2400" b="1" dirty="0" err="1">
                <a:latin typeface="Cambria" charset="0"/>
                <a:ea typeface="Cambria" charset="0"/>
                <a:cs typeface="Cambria" charset="0"/>
              </a:rPr>
              <a:t>nos</a:t>
            </a:r>
            <a:r>
              <a:rPr lang="en-US" sz="2400" b="1" dirty="0">
                <a:latin typeface="Cambria" charset="0"/>
                <a:ea typeface="Cambria" charset="0"/>
                <a:cs typeface="Cambria" charset="0"/>
              </a:rPr>
              <a:t> </a:t>
            </a:r>
            <a:r>
              <a:rPr lang="en-US" sz="2400" b="1" dirty="0" err="1" smtClean="0">
                <a:latin typeface="Cambria" charset="0"/>
                <a:ea typeface="Cambria" charset="0"/>
                <a:cs typeface="Cambria" charset="0"/>
              </a:rPr>
              <a:t>setores</a:t>
            </a:r>
            <a:r>
              <a:rPr lang="en-US" sz="2400" b="1" dirty="0" smtClean="0">
                <a:latin typeface="Cambria" charset="0"/>
                <a:ea typeface="Cambria" charset="0"/>
                <a:cs typeface="Cambria" charset="0"/>
              </a:rPr>
              <a:t> </a:t>
            </a:r>
            <a:r>
              <a:rPr lang="en-US" sz="2400" b="1" dirty="0" err="1">
                <a:latin typeface="Cambria" charset="0"/>
                <a:ea typeface="Cambria" charset="0"/>
                <a:cs typeface="Cambria" charset="0"/>
              </a:rPr>
              <a:t>secundário</a:t>
            </a:r>
            <a:r>
              <a:rPr lang="en-US" sz="2400" b="1" dirty="0">
                <a:latin typeface="Cambria" charset="0"/>
                <a:ea typeface="Cambria" charset="0"/>
                <a:cs typeface="Cambria" charset="0"/>
              </a:rPr>
              <a:t> e </a:t>
            </a:r>
            <a:r>
              <a:rPr lang="en-US" sz="2400" b="1" dirty="0" err="1" smtClean="0">
                <a:latin typeface="Cambria" charset="0"/>
                <a:ea typeface="Cambria" charset="0"/>
                <a:cs typeface="Cambria" charset="0"/>
              </a:rPr>
              <a:t>terciário</a:t>
            </a:r>
            <a:r>
              <a:rPr lang="en-US" sz="2400" b="1" dirty="0" smtClean="0">
                <a:latin typeface="Cambria" charset="0"/>
                <a:ea typeface="Cambria" charset="0"/>
                <a:cs typeface="Cambria" charset="0"/>
              </a:rPr>
              <a:t>;</a:t>
            </a:r>
          </a:p>
          <a:p>
            <a:pPr algn="just"/>
            <a:r>
              <a:rPr lang="en-US" sz="2400" b="1" dirty="0" smtClean="0">
                <a:latin typeface="Cambria" charset="0"/>
                <a:ea typeface="Cambria" charset="0"/>
                <a:cs typeface="Cambria" charset="0"/>
              </a:rPr>
              <a:t>As </a:t>
            </a:r>
            <a:r>
              <a:rPr lang="en-US" sz="2400" b="1" dirty="0" err="1" smtClean="0">
                <a:latin typeface="Cambria" charset="0"/>
                <a:ea typeface="Cambria" charset="0"/>
                <a:cs typeface="Cambria" charset="0"/>
              </a:rPr>
              <a:t>condições</a:t>
            </a:r>
            <a:r>
              <a:rPr lang="en-US" sz="2400" b="1" dirty="0" smtClean="0">
                <a:latin typeface="Cambria" charset="0"/>
                <a:ea typeface="Cambria" charset="0"/>
                <a:cs typeface="Cambria" charset="0"/>
              </a:rPr>
              <a:t> </a:t>
            </a:r>
            <a:r>
              <a:rPr lang="en-US" sz="2400" b="1" dirty="0" err="1" smtClean="0">
                <a:latin typeface="Cambria" charset="0"/>
                <a:ea typeface="Cambria" charset="0"/>
                <a:cs typeface="Cambria" charset="0"/>
              </a:rPr>
              <a:t>necessárias</a:t>
            </a:r>
            <a:r>
              <a:rPr lang="en-US" sz="2400" b="1" dirty="0" smtClean="0">
                <a:latin typeface="Cambria" charset="0"/>
                <a:ea typeface="Cambria" charset="0"/>
                <a:cs typeface="Cambria" charset="0"/>
              </a:rPr>
              <a:t> </a:t>
            </a:r>
            <a:r>
              <a:rPr lang="en-US" sz="2400" b="1" dirty="0" err="1" smtClean="0">
                <a:latin typeface="Cambria" charset="0"/>
                <a:ea typeface="Cambria" charset="0"/>
                <a:cs typeface="Cambria" charset="0"/>
              </a:rPr>
              <a:t>são</a:t>
            </a:r>
            <a:r>
              <a:rPr lang="en-US" sz="2400" b="1" dirty="0" smtClean="0">
                <a:latin typeface="Cambria" charset="0"/>
                <a:ea typeface="Cambria" charset="0"/>
                <a:cs typeface="Cambria" charset="0"/>
              </a:rPr>
              <a:t> </a:t>
            </a:r>
            <a:r>
              <a:rPr lang="en-US" sz="2400" b="1" dirty="0" err="1" smtClean="0">
                <a:latin typeface="Cambria" charset="0"/>
                <a:ea typeface="Cambria" charset="0"/>
                <a:cs typeface="Cambria" charset="0"/>
              </a:rPr>
              <a:t>também</a:t>
            </a:r>
            <a:r>
              <a:rPr lang="en-US" sz="2400" b="1" dirty="0" smtClean="0">
                <a:latin typeface="Cambria" charset="0"/>
                <a:ea typeface="Cambria" charset="0"/>
                <a:cs typeface="Cambria" charset="0"/>
              </a:rPr>
              <a:t> </a:t>
            </a:r>
            <a:r>
              <a:rPr lang="en-US" sz="2400" b="1" dirty="0" err="1" smtClean="0">
                <a:latin typeface="Cambria" charset="0"/>
                <a:ea typeface="Cambria" charset="0"/>
                <a:cs typeface="Cambria" charset="0"/>
              </a:rPr>
              <a:t>suficientes</a:t>
            </a:r>
            <a:r>
              <a:rPr lang="en-US" sz="2400" b="1" dirty="0" smtClean="0">
                <a:latin typeface="Cambria" charset="0"/>
                <a:ea typeface="Cambria" charset="0"/>
                <a:cs typeface="Cambria" charset="0"/>
              </a:rPr>
              <a:t>, </a:t>
            </a:r>
            <a:r>
              <a:rPr lang="en-US" sz="2400" b="1" dirty="0" err="1" smtClean="0">
                <a:latin typeface="Cambria" charset="0"/>
                <a:ea typeface="Cambria" charset="0"/>
                <a:cs typeface="Cambria" charset="0"/>
              </a:rPr>
              <a:t>quando</a:t>
            </a:r>
            <a:r>
              <a:rPr lang="en-US" sz="2400" b="1" dirty="0" smtClean="0">
                <a:latin typeface="Cambria" charset="0"/>
                <a:ea typeface="Cambria" charset="0"/>
                <a:cs typeface="Cambria" charset="0"/>
              </a:rPr>
              <a:t> </a:t>
            </a:r>
            <a:r>
              <a:rPr lang="en-US" sz="2400" b="1" dirty="0" err="1" smtClean="0">
                <a:latin typeface="Cambria" charset="0"/>
                <a:ea typeface="Cambria" charset="0"/>
                <a:cs typeface="Cambria" charset="0"/>
              </a:rPr>
              <a:t>combinadas</a:t>
            </a:r>
            <a:r>
              <a:rPr lang="en-US" sz="2400" b="1" dirty="0" smtClean="0">
                <a:latin typeface="Cambria" charset="0"/>
                <a:ea typeface="Cambria" charset="0"/>
                <a:cs typeface="Cambria" charset="0"/>
              </a:rPr>
              <a:t> com o </a:t>
            </a:r>
            <a:r>
              <a:rPr lang="en-US" sz="2400" b="1" dirty="0" err="1" smtClean="0">
                <a:latin typeface="Cambria" charset="0"/>
                <a:ea typeface="Cambria" charset="0"/>
                <a:cs typeface="Cambria" charset="0"/>
              </a:rPr>
              <a:t>sistema</a:t>
            </a:r>
            <a:r>
              <a:rPr lang="en-US" sz="2400" b="1" dirty="0" smtClean="0">
                <a:latin typeface="Cambria" charset="0"/>
                <a:ea typeface="Cambria" charset="0"/>
                <a:cs typeface="Cambria" charset="0"/>
              </a:rPr>
              <a:t> de </a:t>
            </a:r>
            <a:r>
              <a:rPr lang="en-US" sz="2400" b="1" dirty="0" err="1" smtClean="0">
                <a:latin typeface="Cambria" charset="0"/>
                <a:ea typeface="Cambria" charset="0"/>
                <a:cs typeface="Cambria" charset="0"/>
              </a:rPr>
              <a:t>saúde</a:t>
            </a:r>
            <a:r>
              <a:rPr lang="en-US" sz="2400" b="1" dirty="0" smtClean="0">
                <a:latin typeface="Cambria" charset="0"/>
                <a:ea typeface="Cambria" charset="0"/>
                <a:cs typeface="Cambria" charset="0"/>
              </a:rPr>
              <a:t> e com a </a:t>
            </a:r>
            <a:r>
              <a:rPr lang="en-US" sz="2400" b="1" dirty="0" err="1" smtClean="0">
                <a:latin typeface="Cambria" charset="0"/>
                <a:ea typeface="Cambria" charset="0"/>
                <a:cs typeface="Cambria" charset="0"/>
              </a:rPr>
              <a:t>dinâmica</a:t>
            </a:r>
            <a:r>
              <a:rPr lang="en-US" sz="2400" b="1" dirty="0" smtClean="0">
                <a:latin typeface="Cambria" charset="0"/>
                <a:ea typeface="Cambria" charset="0"/>
                <a:cs typeface="Cambria" charset="0"/>
              </a:rPr>
              <a:t> </a:t>
            </a:r>
            <a:r>
              <a:rPr lang="en-US" sz="2400" b="1" dirty="0" err="1" smtClean="0">
                <a:latin typeface="Cambria" charset="0"/>
                <a:ea typeface="Cambria" charset="0"/>
                <a:cs typeface="Cambria" charset="0"/>
              </a:rPr>
              <a:t>económica</a:t>
            </a:r>
            <a:r>
              <a:rPr lang="en-US" sz="2400" b="1" dirty="0" smtClean="0">
                <a:latin typeface="Cambria" charset="0"/>
                <a:ea typeface="Cambria" charset="0"/>
                <a:cs typeface="Cambria" charset="0"/>
              </a:rPr>
              <a:t>, que </a:t>
            </a:r>
            <a:r>
              <a:rPr lang="en-US" sz="2400" b="1" dirty="0" err="1" smtClean="0">
                <a:latin typeface="Cambria" charset="0"/>
                <a:ea typeface="Cambria" charset="0"/>
                <a:cs typeface="Cambria" charset="0"/>
              </a:rPr>
              <a:t>reforçam</a:t>
            </a:r>
            <a:r>
              <a:rPr lang="en-US" sz="2400" b="1" dirty="0" smtClean="0">
                <a:latin typeface="Cambria" charset="0"/>
                <a:ea typeface="Cambria" charset="0"/>
                <a:cs typeface="Cambria" charset="0"/>
              </a:rPr>
              <a:t> a </a:t>
            </a:r>
            <a:r>
              <a:rPr lang="en-US" sz="2400" b="1" dirty="0" err="1" smtClean="0">
                <a:latin typeface="Cambria" charset="0"/>
                <a:ea typeface="Cambria" charset="0"/>
                <a:cs typeface="Cambria" charset="0"/>
              </a:rPr>
              <a:t>atratividade</a:t>
            </a:r>
            <a:r>
              <a:rPr lang="en-US" sz="2400" b="1" dirty="0" smtClean="0">
                <a:latin typeface="Cambria" charset="0"/>
                <a:ea typeface="Cambria" charset="0"/>
                <a:cs typeface="Cambria" charset="0"/>
              </a:rPr>
              <a:t> dos </a:t>
            </a:r>
            <a:r>
              <a:rPr lang="en-US" sz="2400" b="1" dirty="0" err="1" smtClean="0">
                <a:latin typeface="Cambria" charset="0"/>
                <a:ea typeface="Cambria" charset="0"/>
                <a:cs typeface="Cambria" charset="0"/>
              </a:rPr>
              <a:t>países</a:t>
            </a:r>
            <a:r>
              <a:rPr lang="en-US" sz="2400" b="1" dirty="0" smtClean="0">
                <a:latin typeface="Cambria" charset="0"/>
                <a:ea typeface="Cambria" charset="0"/>
                <a:cs typeface="Cambria" charset="0"/>
              </a:rPr>
              <a:t>. </a:t>
            </a:r>
          </a:p>
          <a:p>
            <a:pPr algn="just"/>
            <a:endParaRPr lang="en-US" sz="2400" b="1" dirty="0" smtClean="0">
              <a:latin typeface="Cambria" charset="0"/>
              <a:ea typeface="Cambria" charset="0"/>
              <a:cs typeface="Cambria" charset="0"/>
            </a:endParaRPr>
          </a:p>
        </p:txBody>
      </p:sp>
      <p:sp>
        <p:nvSpPr>
          <p:cNvPr id="5" name="Slide Number Placeholder 4"/>
          <p:cNvSpPr>
            <a:spLocks noGrp="1"/>
          </p:cNvSpPr>
          <p:nvPr>
            <p:ph type="sldNum" sz="quarter" idx="12"/>
          </p:nvPr>
        </p:nvSpPr>
        <p:spPr/>
        <p:txBody>
          <a:bodyPr/>
          <a:lstStyle/>
          <a:p>
            <a:fld id="{02C18D91-B945-4FD3-989D-F3588EB349E4}" type="slidenum">
              <a:rPr lang="pt-PT" smtClean="0"/>
              <a:pPr/>
              <a:t>10</a:t>
            </a:fld>
            <a:endParaRPr lang="pt-PT" dirty="0"/>
          </a:p>
        </p:txBody>
      </p:sp>
      <p:pic>
        <p:nvPicPr>
          <p:cNvPr id="6" name="Picture 2" descr="C:\Documents and Settings\lcerdeira\Os meus documentos\As minhas imagens\forum\Nova imagem.JPG"/>
          <p:cNvPicPr>
            <a:picLocks noChangeAspect="1" noChangeArrowheads="1"/>
          </p:cNvPicPr>
          <p:nvPr/>
        </p:nvPicPr>
        <p:blipFill>
          <a:blip r:embed="rId3" cstate="print"/>
          <a:srcRect/>
          <a:stretch>
            <a:fillRect/>
          </a:stretch>
        </p:blipFill>
        <p:spPr bwMode="auto">
          <a:xfrm>
            <a:off x="0" y="177919"/>
            <a:ext cx="3635896" cy="1319802"/>
          </a:xfrm>
          <a:prstGeom prst="rect">
            <a:avLst/>
          </a:prstGeom>
          <a:noFill/>
          <a:ln w="9525">
            <a:noFill/>
            <a:miter lim="800000"/>
            <a:headEnd/>
            <a:tailEnd/>
          </a:ln>
        </p:spPr>
      </p:pic>
      <p:pic>
        <p:nvPicPr>
          <p:cNvPr id="7" name="Imagem 6"/>
          <p:cNvPicPr/>
          <p:nvPr/>
        </p:nvPicPr>
        <p:blipFill>
          <a:blip r:embed="rId4">
            <a:extLst>
              <a:ext uri="{28A0092B-C50C-407E-A947-70E740481C1C}">
                <a14:useLocalDpi xmlns:a14="http://schemas.microsoft.com/office/drawing/2010/main" val="0"/>
              </a:ext>
            </a:extLst>
          </a:blip>
          <a:srcRect/>
          <a:stretch>
            <a:fillRect/>
          </a:stretch>
        </p:blipFill>
        <p:spPr bwMode="auto">
          <a:xfrm>
            <a:off x="3965036" y="260648"/>
            <a:ext cx="663389" cy="903066"/>
          </a:xfrm>
          <a:prstGeom prst="rect">
            <a:avLst/>
          </a:prstGeom>
          <a:noFill/>
          <a:ln>
            <a:noFill/>
          </a:ln>
          <a:effectLst/>
        </p:spPr>
      </p:pic>
      <p:pic>
        <p:nvPicPr>
          <p:cNvPr id="8" name="Imagem 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12983" y="328082"/>
            <a:ext cx="873699" cy="765744"/>
          </a:xfrm>
          <a:prstGeom prst="rect">
            <a:avLst/>
          </a:prstGeom>
          <a:noFill/>
          <a:ln>
            <a:noFill/>
          </a:ln>
          <a:effectLst/>
        </p:spPr>
      </p:pic>
      <p:pic>
        <p:nvPicPr>
          <p:cNvPr id="9" name="Imagem 8"/>
          <p:cNvPicPr/>
          <p:nvPr/>
        </p:nvPicPr>
        <p:blipFill>
          <a:blip r:embed="rId6">
            <a:extLst>
              <a:ext uri="{28A0092B-C50C-407E-A947-70E740481C1C}">
                <a14:useLocalDpi xmlns:a14="http://schemas.microsoft.com/office/drawing/2010/main" val="0"/>
              </a:ext>
            </a:extLst>
          </a:blip>
          <a:srcRect/>
          <a:stretch>
            <a:fillRect/>
          </a:stretch>
        </p:blipFill>
        <p:spPr bwMode="auto">
          <a:xfrm>
            <a:off x="6067578" y="328082"/>
            <a:ext cx="721274" cy="765744"/>
          </a:xfrm>
          <a:prstGeom prst="rect">
            <a:avLst/>
          </a:prstGeom>
          <a:noFill/>
          <a:ln>
            <a:noFill/>
          </a:ln>
          <a:effectLst/>
        </p:spPr>
      </p:pic>
      <p:pic>
        <p:nvPicPr>
          <p:cNvPr id="10" name="Imagem 9"/>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48265" y="368292"/>
            <a:ext cx="802884" cy="725533"/>
          </a:xfrm>
          <a:prstGeom prst="rect">
            <a:avLst/>
          </a:prstGeom>
          <a:noFill/>
          <a:ln>
            <a:noFill/>
          </a:ln>
          <a:effectLst/>
        </p:spPr>
      </p:pic>
      <p:pic>
        <p:nvPicPr>
          <p:cNvPr id="11" name="Imagem 10"/>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032045" y="365400"/>
            <a:ext cx="890828" cy="687335"/>
          </a:xfrm>
          <a:prstGeom prst="rect">
            <a:avLst/>
          </a:prstGeom>
          <a:noFill/>
          <a:ln>
            <a:noFill/>
          </a:ln>
          <a:effectLst/>
        </p:spPr>
      </p:pic>
      <p:sp>
        <p:nvSpPr>
          <p:cNvPr id="4" name="Título 3"/>
          <p:cNvSpPr>
            <a:spLocks noGrp="1"/>
          </p:cNvSpPr>
          <p:nvPr>
            <p:ph type="title"/>
          </p:nvPr>
        </p:nvSpPr>
        <p:spPr/>
        <p:txBody>
          <a:bodyPr/>
          <a:lstStyle/>
          <a:p>
            <a:endParaRPr lang="pt-PT"/>
          </a:p>
        </p:txBody>
      </p:sp>
    </p:spTree>
    <p:extLst>
      <p:ext uri="{BB962C8B-B14F-4D97-AF65-F5344CB8AC3E}">
        <p14:creationId xmlns:p14="http://schemas.microsoft.com/office/powerpoint/2010/main" val="25189591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3625" y="2012949"/>
            <a:ext cx="8229600" cy="4525963"/>
          </a:xfrm>
        </p:spPr>
        <p:txBody>
          <a:bodyPr/>
          <a:lstStyle/>
          <a:p>
            <a:pPr marL="0" indent="0" algn="just">
              <a:buNone/>
            </a:pPr>
            <a:r>
              <a:rPr lang="en-GB" b="1" dirty="0" err="1" smtClean="0">
                <a:latin typeface="Cambria" charset="0"/>
                <a:ea typeface="Cambria" charset="0"/>
                <a:cs typeface="Cambria" charset="0"/>
              </a:rPr>
              <a:t>Desenvolvimentos</a:t>
            </a:r>
            <a:r>
              <a:rPr lang="en-GB" b="1" dirty="0" smtClean="0">
                <a:latin typeface="Cambria" charset="0"/>
                <a:ea typeface="Cambria" charset="0"/>
                <a:cs typeface="Cambria" charset="0"/>
              </a:rPr>
              <a:t> </a:t>
            </a:r>
            <a:r>
              <a:rPr lang="en-GB" b="1" dirty="0" err="1" smtClean="0">
                <a:latin typeface="Cambria" charset="0"/>
                <a:ea typeface="Cambria" charset="0"/>
                <a:cs typeface="Cambria" charset="0"/>
              </a:rPr>
              <a:t>futuros</a:t>
            </a:r>
            <a:endParaRPr lang="en-GB" b="1" dirty="0" smtClean="0">
              <a:latin typeface="Cambria" charset="0"/>
              <a:ea typeface="Cambria" charset="0"/>
              <a:cs typeface="Cambria" charset="0"/>
            </a:endParaRPr>
          </a:p>
          <a:p>
            <a:pPr algn="just"/>
            <a:endParaRPr lang="en-GB" sz="1400" dirty="0" smtClean="0">
              <a:latin typeface="Cambria" charset="0"/>
              <a:ea typeface="Cambria" charset="0"/>
              <a:cs typeface="Cambria" charset="0"/>
            </a:endParaRPr>
          </a:p>
          <a:p>
            <a:pPr algn="just"/>
            <a:endParaRPr lang="en-GB" sz="1400" dirty="0">
              <a:latin typeface="Cambria" charset="0"/>
              <a:ea typeface="Cambria" charset="0"/>
              <a:cs typeface="Cambria" charset="0"/>
            </a:endParaRPr>
          </a:p>
          <a:p>
            <a:pPr algn="just"/>
            <a:endParaRPr lang="en-GB" sz="1400" dirty="0">
              <a:latin typeface="Cambria" charset="0"/>
              <a:ea typeface="Cambria" charset="0"/>
              <a:cs typeface="Cambria" charset="0"/>
            </a:endParaRPr>
          </a:p>
          <a:p>
            <a:pPr algn="just"/>
            <a:r>
              <a:rPr lang="en-GB" dirty="0" err="1" smtClean="0">
                <a:latin typeface="Cambria" charset="0"/>
                <a:ea typeface="Cambria" charset="0"/>
                <a:cs typeface="Cambria" charset="0"/>
              </a:rPr>
              <a:t>Investigar</a:t>
            </a:r>
            <a:r>
              <a:rPr lang="en-GB" dirty="0" smtClean="0">
                <a:latin typeface="Cambria" charset="0"/>
                <a:ea typeface="Cambria" charset="0"/>
                <a:cs typeface="Cambria" charset="0"/>
              </a:rPr>
              <a:t> </a:t>
            </a:r>
            <a:r>
              <a:rPr lang="en-GB" dirty="0">
                <a:latin typeface="Cambria" charset="0"/>
                <a:ea typeface="Cambria" charset="0"/>
                <a:cs typeface="Cambria" charset="0"/>
              </a:rPr>
              <a:t>as </a:t>
            </a:r>
            <a:r>
              <a:rPr lang="en-GB" dirty="0" err="1" smtClean="0">
                <a:latin typeface="Cambria" charset="0"/>
                <a:ea typeface="Cambria" charset="0"/>
                <a:cs typeface="Cambria" charset="0"/>
              </a:rPr>
              <a:t>motivações</a:t>
            </a:r>
            <a:r>
              <a:rPr lang="en-GB" dirty="0" smtClean="0">
                <a:latin typeface="Cambria" charset="0"/>
                <a:ea typeface="Cambria" charset="0"/>
                <a:cs typeface="Cambria" charset="0"/>
              </a:rPr>
              <a:t> dos </a:t>
            </a:r>
            <a:r>
              <a:rPr lang="en-GB" dirty="0" err="1" smtClean="0">
                <a:latin typeface="Cambria" charset="0"/>
                <a:ea typeface="Cambria" charset="0"/>
                <a:cs typeface="Cambria" charset="0"/>
              </a:rPr>
              <a:t>estudantes</a:t>
            </a:r>
            <a:r>
              <a:rPr lang="en-GB" dirty="0" smtClean="0">
                <a:latin typeface="Cambria" charset="0"/>
                <a:ea typeface="Cambria" charset="0"/>
                <a:cs typeface="Cambria" charset="0"/>
              </a:rPr>
              <a:t> para </a:t>
            </a:r>
            <a:r>
              <a:rPr lang="en-GB" dirty="0">
                <a:latin typeface="Cambria" charset="0"/>
                <a:ea typeface="Cambria" charset="0"/>
                <a:cs typeface="Cambria" charset="0"/>
              </a:rPr>
              <a:t>a </a:t>
            </a:r>
            <a:r>
              <a:rPr lang="en-GB" dirty="0" err="1">
                <a:latin typeface="Cambria" charset="0"/>
                <a:ea typeface="Cambria" charset="0"/>
                <a:cs typeface="Cambria" charset="0"/>
              </a:rPr>
              <a:t>seleção</a:t>
            </a:r>
            <a:r>
              <a:rPr lang="en-GB" dirty="0">
                <a:latin typeface="Cambria" charset="0"/>
                <a:ea typeface="Cambria" charset="0"/>
                <a:cs typeface="Cambria" charset="0"/>
              </a:rPr>
              <a:t> </a:t>
            </a:r>
            <a:r>
              <a:rPr lang="en-GB" dirty="0" smtClean="0">
                <a:latin typeface="Cambria" charset="0"/>
                <a:ea typeface="Cambria" charset="0"/>
                <a:cs typeface="Cambria" charset="0"/>
              </a:rPr>
              <a:t>de </a:t>
            </a:r>
            <a:r>
              <a:rPr lang="en-GB" dirty="0" err="1" smtClean="0">
                <a:latin typeface="Cambria" charset="0"/>
                <a:ea typeface="Cambria" charset="0"/>
                <a:cs typeface="Cambria" charset="0"/>
              </a:rPr>
              <a:t>destinos</a:t>
            </a:r>
            <a:r>
              <a:rPr lang="en-GB" dirty="0" smtClean="0">
                <a:latin typeface="Cambria" charset="0"/>
                <a:ea typeface="Cambria" charset="0"/>
                <a:cs typeface="Cambria" charset="0"/>
              </a:rPr>
              <a:t> </a:t>
            </a:r>
            <a:r>
              <a:rPr lang="en-GB" dirty="0" err="1">
                <a:latin typeface="Cambria" charset="0"/>
                <a:ea typeface="Cambria" charset="0"/>
                <a:cs typeface="Cambria" charset="0"/>
              </a:rPr>
              <a:t>específicos</a:t>
            </a:r>
            <a:r>
              <a:rPr lang="en-GB" dirty="0">
                <a:latin typeface="Cambria" charset="0"/>
                <a:ea typeface="Cambria" charset="0"/>
                <a:cs typeface="Cambria" charset="0"/>
              </a:rPr>
              <a:t> </a:t>
            </a:r>
            <a:r>
              <a:rPr lang="en-GB" dirty="0" smtClean="0">
                <a:latin typeface="Cambria" charset="0"/>
                <a:ea typeface="Cambria" charset="0"/>
                <a:cs typeface="Cambria" charset="0"/>
              </a:rPr>
              <a:t>no </a:t>
            </a:r>
            <a:r>
              <a:rPr lang="en-GB" dirty="0" err="1">
                <a:latin typeface="Cambria" charset="0"/>
                <a:ea typeface="Cambria" charset="0"/>
                <a:cs typeface="Cambria" charset="0"/>
              </a:rPr>
              <a:t>programa</a:t>
            </a:r>
            <a:r>
              <a:rPr lang="en-GB" dirty="0">
                <a:latin typeface="Cambria" charset="0"/>
                <a:ea typeface="Cambria" charset="0"/>
                <a:cs typeface="Cambria" charset="0"/>
              </a:rPr>
              <a:t> </a:t>
            </a:r>
            <a:r>
              <a:rPr lang="en-GB" dirty="0" smtClean="0">
                <a:latin typeface="Cambria" charset="0"/>
                <a:ea typeface="Cambria" charset="0"/>
                <a:cs typeface="Cambria" charset="0"/>
              </a:rPr>
              <a:t>ERASMUS/ERASMUS</a:t>
            </a:r>
            <a:r>
              <a:rPr lang="en-GB" dirty="0" smtClean="0">
                <a:latin typeface="Cambria" charset="0"/>
                <a:ea typeface="Cambria" charset="0"/>
                <a:cs typeface="Cambria" charset="0"/>
              </a:rPr>
              <a:t>+.</a:t>
            </a:r>
            <a:endParaRPr lang="en-GB" dirty="0" smtClean="0">
              <a:latin typeface="Cambria" charset="0"/>
              <a:ea typeface="Cambria" charset="0"/>
              <a:cs typeface="Cambria" charset="0"/>
            </a:endParaRPr>
          </a:p>
        </p:txBody>
      </p:sp>
      <p:sp>
        <p:nvSpPr>
          <p:cNvPr id="5" name="Slide Number Placeholder 4"/>
          <p:cNvSpPr>
            <a:spLocks noGrp="1"/>
          </p:cNvSpPr>
          <p:nvPr>
            <p:ph type="sldNum" sz="quarter" idx="12"/>
          </p:nvPr>
        </p:nvSpPr>
        <p:spPr/>
        <p:txBody>
          <a:bodyPr/>
          <a:lstStyle/>
          <a:p>
            <a:fld id="{02C18D91-B945-4FD3-989D-F3588EB349E4}" type="slidenum">
              <a:rPr lang="pt-PT" smtClean="0"/>
              <a:pPr/>
              <a:t>11</a:t>
            </a:fld>
            <a:endParaRPr lang="pt-PT"/>
          </a:p>
        </p:txBody>
      </p:sp>
      <p:pic>
        <p:nvPicPr>
          <p:cNvPr id="6" name="Picture 2" descr="C:\Documents and Settings\lcerdeira\Os meus documentos\As minhas imagens\forum\Nova imagem.JPG"/>
          <p:cNvPicPr>
            <a:picLocks noChangeAspect="1" noChangeArrowheads="1"/>
          </p:cNvPicPr>
          <p:nvPr/>
        </p:nvPicPr>
        <p:blipFill>
          <a:blip r:embed="rId2" cstate="print"/>
          <a:srcRect/>
          <a:stretch>
            <a:fillRect/>
          </a:stretch>
        </p:blipFill>
        <p:spPr bwMode="auto">
          <a:xfrm>
            <a:off x="0" y="177919"/>
            <a:ext cx="3635896" cy="1319802"/>
          </a:xfrm>
          <a:prstGeom prst="rect">
            <a:avLst/>
          </a:prstGeom>
          <a:noFill/>
          <a:ln w="9525">
            <a:noFill/>
            <a:miter lim="800000"/>
            <a:headEnd/>
            <a:tailEnd/>
          </a:ln>
        </p:spPr>
      </p:pic>
      <p:pic>
        <p:nvPicPr>
          <p:cNvPr id="7" name="Imagem 6"/>
          <p:cNvPicPr/>
          <p:nvPr/>
        </p:nvPicPr>
        <p:blipFill>
          <a:blip r:embed="rId3">
            <a:extLst>
              <a:ext uri="{28A0092B-C50C-407E-A947-70E740481C1C}">
                <a14:useLocalDpi xmlns:a14="http://schemas.microsoft.com/office/drawing/2010/main" val="0"/>
              </a:ext>
            </a:extLst>
          </a:blip>
          <a:srcRect/>
          <a:stretch>
            <a:fillRect/>
          </a:stretch>
        </p:blipFill>
        <p:spPr bwMode="auto">
          <a:xfrm>
            <a:off x="3965036" y="260648"/>
            <a:ext cx="663389" cy="903066"/>
          </a:xfrm>
          <a:prstGeom prst="rect">
            <a:avLst/>
          </a:prstGeom>
          <a:noFill/>
          <a:ln>
            <a:noFill/>
          </a:ln>
          <a:effectLst/>
        </p:spPr>
      </p:pic>
      <p:pic>
        <p:nvPicPr>
          <p:cNvPr id="8" name="Imagem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2983" y="328082"/>
            <a:ext cx="873699" cy="765744"/>
          </a:xfrm>
          <a:prstGeom prst="rect">
            <a:avLst/>
          </a:prstGeom>
          <a:noFill/>
          <a:ln>
            <a:noFill/>
          </a:ln>
          <a:effectLst/>
        </p:spPr>
      </p:pic>
      <p:pic>
        <p:nvPicPr>
          <p:cNvPr id="9" name="Imagem 8"/>
          <p:cNvPicPr/>
          <p:nvPr/>
        </p:nvPicPr>
        <p:blipFill>
          <a:blip r:embed="rId5">
            <a:extLst>
              <a:ext uri="{28A0092B-C50C-407E-A947-70E740481C1C}">
                <a14:useLocalDpi xmlns:a14="http://schemas.microsoft.com/office/drawing/2010/main" val="0"/>
              </a:ext>
            </a:extLst>
          </a:blip>
          <a:srcRect/>
          <a:stretch>
            <a:fillRect/>
          </a:stretch>
        </p:blipFill>
        <p:spPr bwMode="auto">
          <a:xfrm>
            <a:off x="6067578" y="328082"/>
            <a:ext cx="721274" cy="765744"/>
          </a:xfrm>
          <a:prstGeom prst="rect">
            <a:avLst/>
          </a:prstGeom>
          <a:noFill/>
          <a:ln>
            <a:noFill/>
          </a:ln>
          <a:effectLst/>
        </p:spPr>
      </p:pic>
      <p:pic>
        <p:nvPicPr>
          <p:cNvPr id="10" name="Imagem 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8265" y="368292"/>
            <a:ext cx="802884" cy="725533"/>
          </a:xfrm>
          <a:prstGeom prst="rect">
            <a:avLst/>
          </a:prstGeom>
          <a:noFill/>
          <a:ln>
            <a:noFill/>
          </a:ln>
          <a:effectLst/>
        </p:spPr>
      </p:pic>
      <p:pic>
        <p:nvPicPr>
          <p:cNvPr id="11" name="Imagem 10"/>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32045" y="365400"/>
            <a:ext cx="890828" cy="687335"/>
          </a:xfrm>
          <a:prstGeom prst="rect">
            <a:avLst/>
          </a:prstGeom>
          <a:noFill/>
          <a:ln>
            <a:noFill/>
          </a:ln>
          <a:effectLst/>
        </p:spPr>
      </p:pic>
    </p:spTree>
    <p:extLst>
      <p:ext uri="{BB962C8B-B14F-4D97-AF65-F5344CB8AC3E}">
        <p14:creationId xmlns:p14="http://schemas.microsoft.com/office/powerpoint/2010/main" val="4234792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4"/>
          <p:cNvSpPr txBox="1">
            <a:spLocks noChangeArrowheads="1"/>
          </p:cNvSpPr>
          <p:nvPr/>
        </p:nvSpPr>
        <p:spPr bwMode="auto">
          <a:xfrm>
            <a:off x="-42480" y="1363746"/>
            <a:ext cx="9229339" cy="4216539"/>
          </a:xfrm>
          <a:prstGeom prst="rect">
            <a:avLst/>
          </a:prstGeom>
          <a:noFill/>
          <a:ln w="9525">
            <a:noFill/>
            <a:miter lim="800000"/>
            <a:headEnd/>
            <a:tailEnd/>
          </a:ln>
        </p:spPr>
        <p:txBody>
          <a:bodyPr wrap="square">
            <a:spAutoFit/>
          </a:bodyPr>
          <a:lstStyle/>
          <a:p>
            <a:pPr algn="ctr">
              <a:lnSpc>
                <a:spcPct val="150000"/>
              </a:lnSpc>
            </a:pPr>
            <a:endParaRPr lang="pt-PT" sz="2800" b="1" dirty="0" smtClean="0">
              <a:solidFill>
                <a:srgbClr val="800000"/>
              </a:solidFill>
              <a:latin typeface="Cambria" pitchFamily="18" charset="0"/>
            </a:endParaRPr>
          </a:p>
          <a:p>
            <a:pPr algn="ctr">
              <a:spcBef>
                <a:spcPts val="0"/>
              </a:spcBef>
              <a:spcAft>
                <a:spcPts val="600"/>
              </a:spcAft>
            </a:pPr>
            <a:r>
              <a:rPr lang="pt-PT" sz="2000" b="1" dirty="0" smtClean="0">
                <a:solidFill>
                  <a:schemeClr val="tx1">
                    <a:lumMod val="85000"/>
                    <a:lumOff val="15000"/>
                  </a:schemeClr>
                </a:solidFill>
                <a:latin typeface="Cambria" charset="0"/>
                <a:ea typeface="Cambria" charset="0"/>
                <a:cs typeface="Cambria" charset="0"/>
              </a:rPr>
              <a:t>Conceição </a:t>
            </a:r>
            <a:r>
              <a:rPr lang="pt-PT" sz="2000" b="1" dirty="0">
                <a:solidFill>
                  <a:schemeClr val="tx1">
                    <a:lumMod val="85000"/>
                    <a:lumOff val="15000"/>
                  </a:schemeClr>
                </a:solidFill>
                <a:latin typeface="Cambria" charset="0"/>
                <a:ea typeface="Cambria" charset="0"/>
                <a:cs typeface="Cambria" charset="0"/>
              </a:rPr>
              <a:t>Rego </a:t>
            </a:r>
            <a:r>
              <a:rPr lang="pt-PT" sz="2000" b="1" dirty="0" smtClean="0">
                <a:solidFill>
                  <a:schemeClr val="tx1">
                    <a:lumMod val="85000"/>
                    <a:lumOff val="15000"/>
                  </a:schemeClr>
                </a:solidFill>
                <a:latin typeface="Cambria" charset="0"/>
                <a:ea typeface="Cambria" charset="0"/>
                <a:cs typeface="Cambria" charset="0"/>
              </a:rPr>
              <a:t>| </a:t>
            </a:r>
            <a:r>
              <a:rPr lang="pt-PT" sz="2000" b="1" dirty="0" err="1" smtClean="0">
                <a:solidFill>
                  <a:schemeClr val="tx1">
                    <a:lumMod val="85000"/>
                    <a:lumOff val="15000"/>
                  </a:schemeClr>
                </a:solidFill>
                <a:latin typeface="Cambria" charset="0"/>
                <a:ea typeface="Cambria" charset="0"/>
                <a:cs typeface="Cambria" charset="0"/>
              </a:rPr>
              <a:t>mcmf@uevora.pt</a:t>
            </a:r>
            <a:endParaRPr lang="pt-PT" sz="2000" b="1" dirty="0">
              <a:solidFill>
                <a:schemeClr val="tx1">
                  <a:lumMod val="85000"/>
                  <a:lumOff val="15000"/>
                </a:schemeClr>
              </a:solidFill>
              <a:latin typeface="Cambria" charset="0"/>
              <a:ea typeface="Cambria" charset="0"/>
              <a:cs typeface="Cambria" charset="0"/>
            </a:endParaRPr>
          </a:p>
          <a:p>
            <a:pPr algn="ctr">
              <a:spcBef>
                <a:spcPts val="0"/>
              </a:spcBef>
              <a:spcAft>
                <a:spcPts val="600"/>
              </a:spcAft>
            </a:pPr>
            <a:r>
              <a:rPr lang="pt-PT" sz="2000" b="1" dirty="0">
                <a:solidFill>
                  <a:schemeClr val="tx1">
                    <a:lumMod val="85000"/>
                    <a:lumOff val="15000"/>
                  </a:schemeClr>
                </a:solidFill>
                <a:latin typeface="Cambria" charset="0"/>
                <a:ea typeface="Cambria" charset="0"/>
                <a:cs typeface="Cambria" charset="0"/>
              </a:rPr>
              <a:t>Andreia Dionísio </a:t>
            </a:r>
            <a:r>
              <a:rPr lang="pt-PT" sz="2000" b="1" dirty="0" smtClean="0">
                <a:solidFill>
                  <a:schemeClr val="tx1">
                    <a:lumMod val="85000"/>
                    <a:lumOff val="15000"/>
                  </a:schemeClr>
                </a:solidFill>
                <a:latin typeface="Cambria" charset="0"/>
                <a:ea typeface="Cambria" charset="0"/>
                <a:cs typeface="Cambria" charset="0"/>
              </a:rPr>
              <a:t>| </a:t>
            </a:r>
            <a:r>
              <a:rPr lang="pt-PT" sz="2000" b="1" dirty="0" err="1" smtClean="0">
                <a:solidFill>
                  <a:schemeClr val="tx1">
                    <a:lumMod val="85000"/>
                    <a:lumOff val="15000"/>
                  </a:schemeClr>
                </a:solidFill>
                <a:latin typeface="Cambria" charset="0"/>
                <a:ea typeface="Cambria" charset="0"/>
                <a:cs typeface="Cambria" charset="0"/>
              </a:rPr>
              <a:t>andreia@uevora.pt</a:t>
            </a:r>
            <a:endParaRPr lang="pt-PT" sz="2000" b="1" dirty="0">
              <a:solidFill>
                <a:schemeClr val="tx1">
                  <a:lumMod val="85000"/>
                  <a:lumOff val="15000"/>
                </a:schemeClr>
              </a:solidFill>
              <a:latin typeface="Cambria" charset="0"/>
              <a:ea typeface="Cambria" charset="0"/>
              <a:cs typeface="Cambria" charset="0"/>
            </a:endParaRPr>
          </a:p>
          <a:p>
            <a:pPr algn="ctr">
              <a:spcBef>
                <a:spcPts val="0"/>
              </a:spcBef>
              <a:spcAft>
                <a:spcPts val="600"/>
              </a:spcAft>
            </a:pPr>
            <a:r>
              <a:rPr lang="pt-PT" sz="2000" b="1" dirty="0">
                <a:solidFill>
                  <a:schemeClr val="tx1">
                    <a:lumMod val="85000"/>
                    <a:lumOff val="15000"/>
                  </a:schemeClr>
                </a:solidFill>
                <a:latin typeface="Cambria" charset="0"/>
                <a:ea typeface="Cambria" charset="0"/>
                <a:cs typeface="Cambria" charset="0"/>
              </a:rPr>
              <a:t>Isabel Joaquina Ramos |</a:t>
            </a:r>
            <a:r>
              <a:rPr lang="pt-PT" sz="2000" b="1" dirty="0" smtClean="0">
                <a:solidFill>
                  <a:schemeClr val="tx1">
                    <a:lumMod val="85000"/>
                    <a:lumOff val="15000"/>
                  </a:schemeClr>
                </a:solidFill>
                <a:latin typeface="Cambria" charset="0"/>
                <a:ea typeface="Cambria" charset="0"/>
                <a:cs typeface="Cambria" charset="0"/>
              </a:rPr>
              <a:t> </a:t>
            </a:r>
            <a:r>
              <a:rPr lang="pt-PT" sz="2000" b="1" dirty="0" err="1" smtClean="0">
                <a:solidFill>
                  <a:schemeClr val="tx1">
                    <a:lumMod val="85000"/>
                    <a:lumOff val="15000"/>
                  </a:schemeClr>
                </a:solidFill>
                <a:latin typeface="Cambria" charset="0"/>
                <a:ea typeface="Cambria" charset="0"/>
                <a:cs typeface="Cambria" charset="0"/>
              </a:rPr>
              <a:t>iar@uevora.pt</a:t>
            </a:r>
            <a:endParaRPr lang="pt-PT" sz="2000" b="1" dirty="0">
              <a:solidFill>
                <a:schemeClr val="tx1">
                  <a:lumMod val="85000"/>
                  <a:lumOff val="15000"/>
                </a:schemeClr>
              </a:solidFill>
              <a:latin typeface="Cambria" charset="0"/>
              <a:ea typeface="Cambria" charset="0"/>
              <a:cs typeface="Cambria" charset="0"/>
            </a:endParaRPr>
          </a:p>
          <a:p>
            <a:pPr algn="ctr">
              <a:spcBef>
                <a:spcPts val="0"/>
              </a:spcBef>
              <a:spcAft>
                <a:spcPts val="600"/>
              </a:spcAft>
            </a:pPr>
            <a:r>
              <a:rPr lang="pt-PT" sz="2000" b="1" dirty="0">
                <a:solidFill>
                  <a:schemeClr val="tx1">
                    <a:lumMod val="85000"/>
                    <a:lumOff val="15000"/>
                  </a:schemeClr>
                </a:solidFill>
                <a:latin typeface="Cambria" charset="0"/>
                <a:ea typeface="Cambria" charset="0"/>
                <a:cs typeface="Cambria" charset="0"/>
              </a:rPr>
              <a:t>Maria Raquel Lucas </a:t>
            </a:r>
            <a:r>
              <a:rPr lang="pt-PT" sz="2000" b="1" dirty="0" smtClean="0">
                <a:solidFill>
                  <a:schemeClr val="tx1">
                    <a:lumMod val="85000"/>
                    <a:lumOff val="15000"/>
                  </a:schemeClr>
                </a:solidFill>
                <a:latin typeface="Cambria" charset="0"/>
                <a:ea typeface="Cambria" charset="0"/>
                <a:cs typeface="Cambria" charset="0"/>
              </a:rPr>
              <a:t>| </a:t>
            </a:r>
            <a:r>
              <a:rPr lang="pt-PT" sz="2000" b="1" dirty="0" err="1" smtClean="0">
                <a:solidFill>
                  <a:schemeClr val="tx1">
                    <a:lumMod val="85000"/>
                    <a:lumOff val="15000"/>
                  </a:schemeClr>
                </a:solidFill>
                <a:latin typeface="Cambria" charset="0"/>
                <a:ea typeface="Cambria" charset="0"/>
                <a:cs typeface="Cambria" charset="0"/>
              </a:rPr>
              <a:t>mrlucas@uevora.pt</a:t>
            </a:r>
            <a:endParaRPr lang="pt-PT" sz="2000" b="1" dirty="0">
              <a:solidFill>
                <a:schemeClr val="tx1">
                  <a:lumMod val="85000"/>
                  <a:lumOff val="15000"/>
                </a:schemeClr>
              </a:solidFill>
              <a:latin typeface="Cambria" charset="0"/>
              <a:ea typeface="Cambria" charset="0"/>
              <a:cs typeface="Cambria" charset="0"/>
            </a:endParaRPr>
          </a:p>
          <a:p>
            <a:pPr algn="ctr">
              <a:spcBef>
                <a:spcPts val="0"/>
              </a:spcBef>
              <a:spcAft>
                <a:spcPts val="600"/>
              </a:spcAft>
            </a:pPr>
            <a:r>
              <a:rPr lang="pt-PT" sz="2000" b="1" dirty="0">
                <a:solidFill>
                  <a:schemeClr val="tx1">
                    <a:lumMod val="85000"/>
                    <a:lumOff val="15000"/>
                  </a:schemeClr>
                </a:solidFill>
                <a:latin typeface="Cambria" charset="0"/>
                <a:ea typeface="Cambria" charset="0"/>
                <a:cs typeface="Cambria" charset="0"/>
              </a:rPr>
              <a:t>M. Saudade Baltazar </a:t>
            </a:r>
            <a:r>
              <a:rPr lang="pt-PT" sz="2000" b="1" dirty="0" smtClean="0">
                <a:solidFill>
                  <a:schemeClr val="tx1">
                    <a:lumMod val="85000"/>
                    <a:lumOff val="15000"/>
                  </a:schemeClr>
                </a:solidFill>
                <a:latin typeface="Cambria" charset="0"/>
                <a:ea typeface="Cambria" charset="0"/>
                <a:cs typeface="Cambria" charset="0"/>
              </a:rPr>
              <a:t>| </a:t>
            </a:r>
            <a:r>
              <a:rPr lang="pt-PT" sz="2000" b="1" dirty="0" err="1" smtClean="0">
                <a:solidFill>
                  <a:schemeClr val="tx1">
                    <a:lumMod val="85000"/>
                    <a:lumOff val="15000"/>
                  </a:schemeClr>
                </a:solidFill>
                <a:latin typeface="Cambria" charset="0"/>
                <a:ea typeface="Cambria" charset="0"/>
                <a:cs typeface="Cambria" charset="0"/>
              </a:rPr>
              <a:t>baltazar@uevora.pt</a:t>
            </a:r>
            <a:endParaRPr lang="pt-PT" sz="2000" b="1" dirty="0">
              <a:solidFill>
                <a:schemeClr val="tx1">
                  <a:lumMod val="85000"/>
                  <a:lumOff val="15000"/>
                </a:schemeClr>
              </a:solidFill>
              <a:latin typeface="Cambria" charset="0"/>
              <a:ea typeface="Cambria" charset="0"/>
              <a:cs typeface="Cambria" charset="0"/>
            </a:endParaRPr>
          </a:p>
          <a:p>
            <a:pPr algn="ctr">
              <a:spcBef>
                <a:spcPts val="0"/>
              </a:spcBef>
              <a:spcAft>
                <a:spcPts val="600"/>
              </a:spcAft>
            </a:pPr>
            <a:r>
              <a:rPr lang="pt-PT" sz="2000" b="1" dirty="0">
                <a:solidFill>
                  <a:schemeClr val="tx1">
                    <a:lumMod val="85000"/>
                    <a:lumOff val="15000"/>
                  </a:schemeClr>
                </a:solidFill>
                <a:latin typeface="Cambria" charset="0"/>
                <a:ea typeface="Cambria" charset="0"/>
                <a:cs typeface="Cambria" charset="0"/>
              </a:rPr>
              <a:t>Maria Freire </a:t>
            </a:r>
            <a:r>
              <a:rPr lang="pt-PT" sz="2000" b="1" dirty="0" smtClean="0">
                <a:solidFill>
                  <a:schemeClr val="tx1">
                    <a:lumMod val="85000"/>
                    <a:lumOff val="15000"/>
                  </a:schemeClr>
                </a:solidFill>
                <a:latin typeface="Cambria" charset="0"/>
                <a:ea typeface="Cambria" charset="0"/>
                <a:cs typeface="Cambria" charset="0"/>
              </a:rPr>
              <a:t>| </a:t>
            </a:r>
            <a:r>
              <a:rPr lang="pt-PT" sz="2000" b="1" dirty="0" err="1" smtClean="0">
                <a:solidFill>
                  <a:schemeClr val="tx1">
                    <a:lumMod val="85000"/>
                    <a:lumOff val="15000"/>
                  </a:schemeClr>
                </a:solidFill>
                <a:latin typeface="Cambria" charset="0"/>
                <a:ea typeface="Cambria" charset="0"/>
                <a:cs typeface="Cambria" charset="0"/>
              </a:rPr>
              <a:t>mcmf@uevora.pt</a:t>
            </a:r>
            <a:endParaRPr lang="pt-PT" sz="2000" b="1" dirty="0" smtClean="0">
              <a:solidFill>
                <a:schemeClr val="tx1">
                  <a:lumMod val="85000"/>
                  <a:lumOff val="15000"/>
                </a:schemeClr>
              </a:solidFill>
              <a:latin typeface="Cambria" charset="0"/>
              <a:ea typeface="Cambria" charset="0"/>
              <a:cs typeface="Cambria" charset="0"/>
            </a:endParaRPr>
          </a:p>
          <a:p>
            <a:pPr algn="ctr">
              <a:spcBef>
                <a:spcPts val="0"/>
              </a:spcBef>
            </a:pPr>
            <a:endParaRPr lang="pt-PT" dirty="0">
              <a:solidFill>
                <a:schemeClr val="accent1"/>
              </a:solidFill>
              <a:latin typeface="Cambria" charset="0"/>
              <a:ea typeface="Cambria" charset="0"/>
              <a:cs typeface="Cambria" charset="0"/>
            </a:endParaRPr>
          </a:p>
          <a:p>
            <a:pPr algn="ctr">
              <a:spcBef>
                <a:spcPts val="0"/>
              </a:spcBef>
            </a:pPr>
            <a:endParaRPr lang="pt-PT" dirty="0">
              <a:solidFill>
                <a:schemeClr val="tx2">
                  <a:lumMod val="90000"/>
                  <a:lumOff val="10000"/>
                </a:schemeClr>
              </a:solidFill>
              <a:latin typeface="Cambria" charset="0"/>
              <a:ea typeface="Cambria" charset="0"/>
              <a:cs typeface="Cambria" charset="0"/>
            </a:endParaRPr>
          </a:p>
          <a:p>
            <a:pPr algn="ctr">
              <a:spcBef>
                <a:spcPts val="0"/>
              </a:spcBef>
            </a:pPr>
            <a:r>
              <a:rPr lang="pt-PT" sz="4000" b="1" dirty="0" smtClean="0">
                <a:solidFill>
                  <a:schemeClr val="tx2">
                    <a:lumMod val="90000"/>
                    <a:lumOff val="10000"/>
                  </a:schemeClr>
                </a:solidFill>
                <a:latin typeface="Cambria" charset="0"/>
                <a:ea typeface="Cambria" charset="0"/>
                <a:cs typeface="Cambria" charset="0"/>
              </a:rPr>
              <a:t>Obrigada</a:t>
            </a:r>
            <a:endParaRPr lang="pt-PT" sz="4000" b="1" dirty="0">
              <a:solidFill>
                <a:schemeClr val="tx2">
                  <a:lumMod val="90000"/>
                  <a:lumOff val="10000"/>
                </a:schemeClr>
              </a:solidFill>
              <a:latin typeface="Cambria" charset="0"/>
              <a:ea typeface="Cambria" charset="0"/>
              <a:cs typeface="Cambria" charset="0"/>
            </a:endParaRPr>
          </a:p>
        </p:txBody>
      </p:sp>
      <p:pic>
        <p:nvPicPr>
          <p:cNvPr id="16386" name="Picture 2" descr="C:\Documents and Settings\lcerdeira\Os meus documentos\As minhas imagens\forum\Nova imagem.JPG"/>
          <p:cNvPicPr>
            <a:picLocks noChangeAspect="1" noChangeArrowheads="1"/>
          </p:cNvPicPr>
          <p:nvPr/>
        </p:nvPicPr>
        <p:blipFill>
          <a:blip r:embed="rId2" cstate="print"/>
          <a:srcRect/>
          <a:stretch>
            <a:fillRect/>
          </a:stretch>
        </p:blipFill>
        <p:spPr bwMode="auto">
          <a:xfrm>
            <a:off x="0" y="177919"/>
            <a:ext cx="3635896" cy="1319802"/>
          </a:xfrm>
          <a:prstGeom prst="rect">
            <a:avLst/>
          </a:prstGeom>
          <a:noFill/>
          <a:ln w="9525">
            <a:noFill/>
            <a:miter lim="800000"/>
            <a:headEnd/>
            <a:tailEnd/>
          </a:ln>
        </p:spPr>
      </p:pic>
      <p:pic>
        <p:nvPicPr>
          <p:cNvPr id="8" name="Imagem 7"/>
          <p:cNvPicPr/>
          <p:nvPr/>
        </p:nvPicPr>
        <p:blipFill>
          <a:blip r:embed="rId3">
            <a:extLst>
              <a:ext uri="{28A0092B-C50C-407E-A947-70E740481C1C}">
                <a14:useLocalDpi xmlns:a14="http://schemas.microsoft.com/office/drawing/2010/main" val="0"/>
              </a:ext>
            </a:extLst>
          </a:blip>
          <a:srcRect/>
          <a:stretch>
            <a:fillRect/>
          </a:stretch>
        </p:blipFill>
        <p:spPr bwMode="auto">
          <a:xfrm>
            <a:off x="3965036" y="260648"/>
            <a:ext cx="663389" cy="903066"/>
          </a:xfrm>
          <a:prstGeom prst="rect">
            <a:avLst/>
          </a:prstGeom>
          <a:noFill/>
          <a:ln>
            <a:noFill/>
          </a:ln>
          <a:effectLst/>
        </p:spPr>
      </p:pic>
      <p:pic>
        <p:nvPicPr>
          <p:cNvPr id="9" name="Imagem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2983" y="328082"/>
            <a:ext cx="873699" cy="765744"/>
          </a:xfrm>
          <a:prstGeom prst="rect">
            <a:avLst/>
          </a:prstGeom>
          <a:noFill/>
          <a:ln>
            <a:noFill/>
          </a:ln>
          <a:effectLst/>
        </p:spPr>
      </p:pic>
      <p:pic>
        <p:nvPicPr>
          <p:cNvPr id="10" name="Imagem 9"/>
          <p:cNvPicPr/>
          <p:nvPr/>
        </p:nvPicPr>
        <p:blipFill>
          <a:blip r:embed="rId5">
            <a:extLst>
              <a:ext uri="{28A0092B-C50C-407E-A947-70E740481C1C}">
                <a14:useLocalDpi xmlns:a14="http://schemas.microsoft.com/office/drawing/2010/main" val="0"/>
              </a:ext>
            </a:extLst>
          </a:blip>
          <a:srcRect/>
          <a:stretch>
            <a:fillRect/>
          </a:stretch>
        </p:blipFill>
        <p:spPr bwMode="auto">
          <a:xfrm>
            <a:off x="6067578" y="328082"/>
            <a:ext cx="721274" cy="765744"/>
          </a:xfrm>
          <a:prstGeom prst="rect">
            <a:avLst/>
          </a:prstGeom>
          <a:noFill/>
          <a:ln>
            <a:noFill/>
          </a:ln>
          <a:effectLst/>
        </p:spPr>
      </p:pic>
      <p:pic>
        <p:nvPicPr>
          <p:cNvPr id="11" name="Imagem 10"/>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8265" y="368292"/>
            <a:ext cx="802884" cy="725533"/>
          </a:xfrm>
          <a:prstGeom prst="rect">
            <a:avLst/>
          </a:prstGeom>
          <a:noFill/>
          <a:ln>
            <a:noFill/>
          </a:ln>
          <a:effectLst/>
        </p:spPr>
      </p:pic>
      <p:pic>
        <p:nvPicPr>
          <p:cNvPr id="12" name="Imagem 1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32045" y="365400"/>
            <a:ext cx="890828" cy="687335"/>
          </a:xfrm>
          <a:prstGeom prst="rect">
            <a:avLst/>
          </a:prstGeom>
          <a:noFill/>
          <a:ln>
            <a:noFill/>
          </a:ln>
          <a:effectLst/>
        </p:spPr>
      </p:pic>
      <p:sp>
        <p:nvSpPr>
          <p:cNvPr id="13" name="TextBox 9"/>
          <p:cNvSpPr txBox="1">
            <a:spLocks noChangeArrowheads="1"/>
          </p:cNvSpPr>
          <p:nvPr/>
        </p:nvSpPr>
        <p:spPr bwMode="auto">
          <a:xfrm>
            <a:off x="-15700" y="6253929"/>
            <a:ext cx="917033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algn="just"/>
            <a:r>
              <a:rPr lang="pt-PT" sz="900" dirty="0">
                <a:solidFill>
                  <a:schemeClr val="tx2">
                    <a:lumMod val="90000"/>
                    <a:lumOff val="10000"/>
                  </a:schemeClr>
                </a:solidFill>
              </a:rPr>
              <a:t>Os autores agradecem o apoio financeiro da Fundação para a Ciência e Tecnologia e </a:t>
            </a:r>
            <a:r>
              <a:rPr lang="pt-PT" sz="900" dirty="0" smtClean="0">
                <a:solidFill>
                  <a:schemeClr val="tx2">
                    <a:lumMod val="90000"/>
                    <a:lumOff val="10000"/>
                  </a:schemeClr>
                </a:solidFill>
              </a:rPr>
              <a:t>FEDER/COMPETE </a:t>
            </a:r>
            <a:r>
              <a:rPr lang="pt-PT" sz="900" dirty="0">
                <a:solidFill>
                  <a:schemeClr val="tx2">
                    <a:lumMod val="90000"/>
                    <a:lumOff val="10000"/>
                  </a:schemeClr>
                </a:solidFill>
              </a:rPr>
              <a:t>(</a:t>
            </a:r>
            <a:r>
              <a:rPr lang="pt-PT" sz="900" dirty="0" smtClean="0">
                <a:solidFill>
                  <a:schemeClr val="tx2">
                    <a:lumMod val="90000"/>
                    <a:lumOff val="10000"/>
                  </a:schemeClr>
                </a:solidFill>
              </a:rPr>
              <a:t>UID/ECO/04007/2013-POCI-01-0145-FEDER-007659) CHAIA/UÉ</a:t>
            </a:r>
            <a:r>
              <a:rPr lang="pt-PT" sz="900" dirty="0">
                <a:solidFill>
                  <a:schemeClr val="tx2">
                    <a:lumMod val="90000"/>
                    <a:lumOff val="10000"/>
                  </a:schemeClr>
                </a:solidFill>
              </a:rPr>
              <a:t>: </a:t>
            </a:r>
            <a:r>
              <a:rPr lang="pt-PT" sz="900" dirty="0" smtClean="0">
                <a:solidFill>
                  <a:schemeClr val="tx2">
                    <a:lumMod val="90000"/>
                    <a:lumOff val="10000"/>
                  </a:schemeClr>
                </a:solidFill>
              </a:rPr>
              <a:t>UID/EAT/00112/2013</a:t>
            </a:r>
            <a:endParaRPr lang="pt-PT" sz="900" dirty="0">
              <a:solidFill>
                <a:schemeClr val="tx2">
                  <a:lumMod val="90000"/>
                  <a:lumOff val="10000"/>
                </a:schemeClr>
              </a:solidFill>
            </a:endParaRPr>
          </a:p>
          <a:p>
            <a:pPr algn="just"/>
            <a:r>
              <a:rPr lang="pt-PT" sz="900" dirty="0">
                <a:solidFill>
                  <a:schemeClr val="tx2">
                    <a:lumMod val="90000"/>
                    <a:lumOff val="10000"/>
                  </a:schemeClr>
                </a:solidFill>
              </a:rPr>
              <a:t>Com o apoio financeiro da FCT/MEC através de Fundos Nacionais e quando aplicável </a:t>
            </a:r>
            <a:r>
              <a:rPr lang="pt-PT" sz="900" dirty="0" err="1">
                <a:solidFill>
                  <a:schemeClr val="tx2">
                    <a:lumMod val="90000"/>
                    <a:lumOff val="10000"/>
                  </a:schemeClr>
                </a:solidFill>
              </a:rPr>
              <a:t>co-financiado</a:t>
            </a:r>
            <a:r>
              <a:rPr lang="pt-PT" sz="900" dirty="0">
                <a:solidFill>
                  <a:schemeClr val="tx2">
                    <a:lumMod val="90000"/>
                    <a:lumOff val="10000"/>
                  </a:schemeClr>
                </a:solidFill>
              </a:rPr>
              <a:t> pelo FEDER no Âmbito do acordo de parceria </a:t>
            </a:r>
            <a:r>
              <a:rPr lang="pt-PT" sz="900" dirty="0" smtClean="0">
                <a:solidFill>
                  <a:schemeClr val="tx2">
                    <a:lumMod val="90000"/>
                    <a:lumOff val="10000"/>
                  </a:schemeClr>
                </a:solidFill>
              </a:rPr>
              <a:t>PT2020</a:t>
            </a:r>
          </a:p>
          <a:p>
            <a:pPr algn="just"/>
            <a:r>
              <a:rPr lang="pt-PT" sz="900" dirty="0" smtClean="0">
                <a:solidFill>
                  <a:schemeClr val="bg1">
                    <a:lumMod val="50000"/>
                  </a:schemeClr>
                </a:solidFill>
              </a:rPr>
              <a:t>Os autores agradecem o apoio da Agência Nacional ERASMUS na obtenção dos dados </a:t>
            </a:r>
            <a:endParaRPr lang="pt-PT" sz="900" dirty="0">
              <a:solidFill>
                <a:schemeClr val="bg1">
                  <a:lumMod val="50000"/>
                </a:schemeClr>
              </a:solidFill>
            </a:endParaRPr>
          </a:p>
        </p:txBody>
      </p:sp>
      <p:pic>
        <p:nvPicPr>
          <p:cNvPr id="14" name="Imagem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6114" y="5856007"/>
            <a:ext cx="1391813" cy="437684"/>
          </a:xfrm>
          <a:prstGeom prst="rect">
            <a:avLst/>
          </a:prstGeom>
          <a:solidFill>
            <a:schemeClr val="bg1"/>
          </a:solidFill>
        </p:spPr>
      </p:pic>
      <p:pic>
        <p:nvPicPr>
          <p:cNvPr id="15" name="Picture 5" descr="cefage.jp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7699006" y="5889514"/>
            <a:ext cx="1370651" cy="366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agem 7" descr="logo-chaia-cor-1024-fundobranco.jpg"/>
          <p:cNvPicPr>
            <a:picLocks noChangeAspect="1"/>
          </p:cNvPicPr>
          <p:nvPr/>
        </p:nvPicPr>
        <p:blipFill rotWithShape="1">
          <a:blip r:embed="rId10">
            <a:extLst>
              <a:ext uri="{28A0092B-C50C-407E-A947-70E740481C1C}">
                <a14:useLocalDpi xmlns:a14="http://schemas.microsoft.com/office/drawing/2010/main" val="0"/>
              </a:ext>
            </a:extLst>
          </a:blip>
          <a:srcRect l="7126" t="16860" r="7473" b="15188"/>
          <a:stretch/>
        </p:blipFill>
        <p:spPr bwMode="auto">
          <a:xfrm>
            <a:off x="5959856" y="5889514"/>
            <a:ext cx="836187" cy="366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6" descr="CICS.NOVA_PT.JPG"/>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6907772" y="5889515"/>
            <a:ext cx="669911" cy="389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216623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4392" y="1843088"/>
            <a:ext cx="8229600" cy="4693360"/>
          </a:xfrm>
        </p:spPr>
        <p:txBody>
          <a:bodyPr>
            <a:normAutofit fontScale="92500" lnSpcReduction="10000"/>
          </a:bodyPr>
          <a:lstStyle/>
          <a:p>
            <a:pPr marL="0" indent="0">
              <a:buNone/>
            </a:pPr>
            <a:r>
              <a:rPr lang="en-GB" b="1" dirty="0" err="1" smtClean="0">
                <a:latin typeface="Cambria" charset="0"/>
                <a:ea typeface="Cambria" charset="0"/>
                <a:cs typeface="Cambria" charset="0"/>
              </a:rPr>
              <a:t>Sumário</a:t>
            </a:r>
            <a:endParaRPr lang="en-GB" b="1" dirty="0" smtClean="0">
              <a:latin typeface="Cambria" charset="0"/>
              <a:ea typeface="Cambria" charset="0"/>
              <a:cs typeface="Cambria" charset="0"/>
            </a:endParaRPr>
          </a:p>
          <a:p>
            <a:pPr marL="0" indent="0">
              <a:buNone/>
            </a:pPr>
            <a:endParaRPr lang="en-GB" b="1" dirty="0" smtClean="0">
              <a:latin typeface="Cambria" charset="0"/>
              <a:ea typeface="Cambria" charset="0"/>
              <a:cs typeface="Cambria" charset="0"/>
            </a:endParaRPr>
          </a:p>
          <a:p>
            <a:r>
              <a:rPr lang="en-GB" dirty="0" err="1" smtClean="0">
                <a:latin typeface="Cambria" charset="0"/>
                <a:ea typeface="Cambria" charset="0"/>
                <a:cs typeface="Cambria" charset="0"/>
              </a:rPr>
              <a:t>Principais</a:t>
            </a:r>
            <a:r>
              <a:rPr lang="en-GB" dirty="0" smtClean="0">
                <a:latin typeface="Cambria" charset="0"/>
                <a:ea typeface="Cambria" charset="0"/>
                <a:cs typeface="Cambria" charset="0"/>
              </a:rPr>
              <a:t> </a:t>
            </a:r>
            <a:r>
              <a:rPr lang="en-GB" dirty="0" err="1" smtClean="0">
                <a:latin typeface="Cambria" charset="0"/>
                <a:ea typeface="Cambria" charset="0"/>
                <a:cs typeface="Cambria" charset="0"/>
              </a:rPr>
              <a:t>objetivos</a:t>
            </a:r>
            <a:endParaRPr lang="en-GB" dirty="0" smtClean="0">
              <a:latin typeface="Cambria" charset="0"/>
              <a:ea typeface="Cambria" charset="0"/>
              <a:cs typeface="Cambria" charset="0"/>
            </a:endParaRPr>
          </a:p>
          <a:p>
            <a:r>
              <a:rPr lang="en-GB" dirty="0" err="1" smtClean="0">
                <a:latin typeface="Cambria" charset="0"/>
                <a:ea typeface="Cambria" charset="0"/>
                <a:cs typeface="Cambria" charset="0"/>
              </a:rPr>
              <a:t>Metodologia</a:t>
            </a:r>
            <a:endParaRPr lang="en-GB" dirty="0" smtClean="0">
              <a:latin typeface="Cambria" charset="0"/>
              <a:ea typeface="Cambria" charset="0"/>
              <a:cs typeface="Cambria" charset="0"/>
            </a:endParaRPr>
          </a:p>
          <a:p>
            <a:pPr lvl="1"/>
            <a:r>
              <a:rPr lang="en-GB" dirty="0" err="1" smtClean="0">
                <a:latin typeface="Cambria" charset="0"/>
                <a:ea typeface="Cambria" charset="0"/>
                <a:cs typeface="Cambria" charset="0"/>
              </a:rPr>
              <a:t>Variáveis</a:t>
            </a:r>
            <a:r>
              <a:rPr lang="en-GB" dirty="0" smtClean="0">
                <a:latin typeface="Cambria" charset="0"/>
                <a:ea typeface="Cambria" charset="0"/>
                <a:cs typeface="Cambria" charset="0"/>
              </a:rPr>
              <a:t> </a:t>
            </a:r>
            <a:r>
              <a:rPr lang="en-GB" dirty="0" err="1" smtClean="0">
                <a:latin typeface="Cambria" charset="0"/>
                <a:ea typeface="Cambria" charset="0"/>
                <a:cs typeface="Cambria" charset="0"/>
              </a:rPr>
              <a:t>utilizadas</a:t>
            </a:r>
            <a:endParaRPr lang="en-GB" dirty="0" smtClean="0">
              <a:latin typeface="Cambria" charset="0"/>
              <a:ea typeface="Cambria" charset="0"/>
              <a:cs typeface="Cambria" charset="0"/>
            </a:endParaRPr>
          </a:p>
          <a:p>
            <a:pPr lvl="1"/>
            <a:r>
              <a:rPr lang="en-GB" dirty="0" smtClean="0">
                <a:latin typeface="Cambria" charset="0"/>
                <a:ea typeface="Cambria" charset="0"/>
                <a:cs typeface="Cambria" charset="0"/>
              </a:rPr>
              <a:t>Dados</a:t>
            </a:r>
          </a:p>
          <a:p>
            <a:r>
              <a:rPr lang="en-GB" dirty="0" err="1" smtClean="0">
                <a:latin typeface="Cambria" charset="0"/>
                <a:ea typeface="Cambria" charset="0"/>
                <a:cs typeface="Cambria" charset="0"/>
              </a:rPr>
              <a:t>Resultados</a:t>
            </a:r>
            <a:endParaRPr lang="en-GB" dirty="0" smtClean="0">
              <a:latin typeface="Cambria" charset="0"/>
              <a:ea typeface="Cambria" charset="0"/>
              <a:cs typeface="Cambria" charset="0"/>
            </a:endParaRPr>
          </a:p>
          <a:p>
            <a:r>
              <a:rPr lang="en-GB" dirty="0" err="1" smtClean="0">
                <a:latin typeface="Cambria" charset="0"/>
                <a:ea typeface="Cambria" charset="0"/>
                <a:cs typeface="Cambria" charset="0"/>
              </a:rPr>
              <a:t>Notas</a:t>
            </a:r>
            <a:r>
              <a:rPr lang="en-GB" dirty="0" smtClean="0">
                <a:latin typeface="Cambria" charset="0"/>
                <a:ea typeface="Cambria" charset="0"/>
                <a:cs typeface="Cambria" charset="0"/>
              </a:rPr>
              <a:t> </a:t>
            </a:r>
            <a:r>
              <a:rPr lang="en-GB" dirty="0" err="1" smtClean="0">
                <a:latin typeface="Cambria" charset="0"/>
                <a:ea typeface="Cambria" charset="0"/>
                <a:cs typeface="Cambria" charset="0"/>
              </a:rPr>
              <a:t>finais</a:t>
            </a:r>
            <a:endParaRPr lang="en-GB" dirty="0" smtClean="0">
              <a:latin typeface="Cambria" charset="0"/>
              <a:ea typeface="Cambria" charset="0"/>
              <a:cs typeface="Cambria" charset="0"/>
            </a:endParaRPr>
          </a:p>
          <a:p>
            <a:r>
              <a:rPr lang="en-GB" dirty="0" err="1" smtClean="0">
                <a:latin typeface="Cambria" charset="0"/>
                <a:ea typeface="Cambria" charset="0"/>
                <a:cs typeface="Cambria" charset="0"/>
              </a:rPr>
              <a:t>Desenvolvimentos</a:t>
            </a:r>
            <a:r>
              <a:rPr lang="en-GB" dirty="0" smtClean="0">
                <a:latin typeface="Cambria" charset="0"/>
                <a:ea typeface="Cambria" charset="0"/>
                <a:cs typeface="Cambria" charset="0"/>
              </a:rPr>
              <a:t> </a:t>
            </a:r>
            <a:r>
              <a:rPr lang="en-GB" dirty="0" err="1" smtClean="0">
                <a:latin typeface="Cambria" charset="0"/>
                <a:ea typeface="Cambria" charset="0"/>
                <a:cs typeface="Cambria" charset="0"/>
              </a:rPr>
              <a:t>futuros</a:t>
            </a:r>
            <a:endParaRPr lang="en-GB" dirty="0">
              <a:latin typeface="Cambria" charset="0"/>
              <a:ea typeface="Cambria" charset="0"/>
              <a:cs typeface="Cambria" charset="0"/>
            </a:endParaRPr>
          </a:p>
        </p:txBody>
      </p:sp>
      <p:sp>
        <p:nvSpPr>
          <p:cNvPr id="5" name="Slide Number Placeholder 4"/>
          <p:cNvSpPr>
            <a:spLocks noGrp="1"/>
          </p:cNvSpPr>
          <p:nvPr>
            <p:ph type="sldNum" sz="quarter" idx="12"/>
          </p:nvPr>
        </p:nvSpPr>
        <p:spPr/>
        <p:txBody>
          <a:bodyPr/>
          <a:lstStyle/>
          <a:p>
            <a:fld id="{02C18D91-B945-4FD3-989D-F3588EB349E4}" type="slidenum">
              <a:rPr lang="pt-PT" smtClean="0"/>
              <a:pPr/>
              <a:t>2</a:t>
            </a:fld>
            <a:endParaRPr lang="pt-PT"/>
          </a:p>
        </p:txBody>
      </p:sp>
      <p:pic>
        <p:nvPicPr>
          <p:cNvPr id="6" name="Picture 2" descr="C:\Documents and Settings\lcerdeira\Os meus documentos\As minhas imagens\forum\Nova imagem.JPG"/>
          <p:cNvPicPr>
            <a:picLocks noChangeAspect="1" noChangeArrowheads="1"/>
          </p:cNvPicPr>
          <p:nvPr/>
        </p:nvPicPr>
        <p:blipFill>
          <a:blip r:embed="rId2" cstate="print"/>
          <a:srcRect/>
          <a:stretch>
            <a:fillRect/>
          </a:stretch>
        </p:blipFill>
        <p:spPr bwMode="auto">
          <a:xfrm>
            <a:off x="0" y="177919"/>
            <a:ext cx="3635896" cy="1319802"/>
          </a:xfrm>
          <a:prstGeom prst="rect">
            <a:avLst/>
          </a:prstGeom>
          <a:noFill/>
          <a:ln w="9525">
            <a:noFill/>
            <a:miter lim="800000"/>
            <a:headEnd/>
            <a:tailEnd/>
          </a:ln>
        </p:spPr>
      </p:pic>
      <p:pic>
        <p:nvPicPr>
          <p:cNvPr id="7" name="Imagem 6"/>
          <p:cNvPicPr/>
          <p:nvPr/>
        </p:nvPicPr>
        <p:blipFill>
          <a:blip r:embed="rId3">
            <a:extLst>
              <a:ext uri="{28A0092B-C50C-407E-A947-70E740481C1C}">
                <a14:useLocalDpi xmlns:a14="http://schemas.microsoft.com/office/drawing/2010/main" val="0"/>
              </a:ext>
            </a:extLst>
          </a:blip>
          <a:srcRect/>
          <a:stretch>
            <a:fillRect/>
          </a:stretch>
        </p:blipFill>
        <p:spPr bwMode="auto">
          <a:xfrm>
            <a:off x="3965036" y="260648"/>
            <a:ext cx="663389" cy="903066"/>
          </a:xfrm>
          <a:prstGeom prst="rect">
            <a:avLst/>
          </a:prstGeom>
          <a:noFill/>
          <a:ln>
            <a:noFill/>
          </a:ln>
          <a:effectLst/>
        </p:spPr>
      </p:pic>
      <p:pic>
        <p:nvPicPr>
          <p:cNvPr id="8" name="Imagem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2983" y="328082"/>
            <a:ext cx="873699" cy="765744"/>
          </a:xfrm>
          <a:prstGeom prst="rect">
            <a:avLst/>
          </a:prstGeom>
          <a:noFill/>
          <a:ln>
            <a:noFill/>
          </a:ln>
          <a:effectLst/>
        </p:spPr>
      </p:pic>
      <p:pic>
        <p:nvPicPr>
          <p:cNvPr id="9" name="Imagem 8"/>
          <p:cNvPicPr/>
          <p:nvPr/>
        </p:nvPicPr>
        <p:blipFill>
          <a:blip r:embed="rId5">
            <a:extLst>
              <a:ext uri="{28A0092B-C50C-407E-A947-70E740481C1C}">
                <a14:useLocalDpi xmlns:a14="http://schemas.microsoft.com/office/drawing/2010/main" val="0"/>
              </a:ext>
            </a:extLst>
          </a:blip>
          <a:srcRect/>
          <a:stretch>
            <a:fillRect/>
          </a:stretch>
        </p:blipFill>
        <p:spPr bwMode="auto">
          <a:xfrm>
            <a:off x="6067578" y="328082"/>
            <a:ext cx="721274" cy="765744"/>
          </a:xfrm>
          <a:prstGeom prst="rect">
            <a:avLst/>
          </a:prstGeom>
          <a:noFill/>
          <a:ln>
            <a:noFill/>
          </a:ln>
          <a:effectLst/>
        </p:spPr>
      </p:pic>
      <p:pic>
        <p:nvPicPr>
          <p:cNvPr id="10" name="Imagem 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8265" y="368292"/>
            <a:ext cx="802884" cy="725533"/>
          </a:xfrm>
          <a:prstGeom prst="rect">
            <a:avLst/>
          </a:prstGeom>
          <a:noFill/>
          <a:ln>
            <a:noFill/>
          </a:ln>
          <a:effectLst/>
        </p:spPr>
      </p:pic>
      <p:pic>
        <p:nvPicPr>
          <p:cNvPr id="11" name="Imagem 10"/>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32045" y="365400"/>
            <a:ext cx="890828" cy="687335"/>
          </a:xfrm>
          <a:prstGeom prst="rect">
            <a:avLst/>
          </a:prstGeom>
          <a:noFill/>
          <a:ln>
            <a:noFill/>
          </a:ln>
          <a:effectLst/>
        </p:spPr>
      </p:pic>
    </p:spTree>
    <p:extLst>
      <p:ext uri="{BB962C8B-B14F-4D97-AF65-F5344CB8AC3E}">
        <p14:creationId xmlns:p14="http://schemas.microsoft.com/office/powerpoint/2010/main" val="624066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43080"/>
            <a:ext cx="8229600" cy="4756150"/>
          </a:xfrm>
        </p:spPr>
        <p:txBody>
          <a:bodyPr>
            <a:normAutofit fontScale="92500" lnSpcReduction="10000"/>
          </a:bodyPr>
          <a:lstStyle/>
          <a:p>
            <a:pPr marL="0" indent="0" algn="just">
              <a:buNone/>
            </a:pPr>
            <a:r>
              <a:rPr lang="en-GB" b="1" dirty="0" err="1" smtClean="0">
                <a:latin typeface="Cambria" charset="0"/>
                <a:ea typeface="Cambria" charset="0"/>
                <a:cs typeface="Cambria" charset="0"/>
              </a:rPr>
              <a:t>Principais</a:t>
            </a:r>
            <a:r>
              <a:rPr lang="en-GB" b="1" dirty="0" smtClean="0">
                <a:latin typeface="Cambria" charset="0"/>
                <a:ea typeface="Cambria" charset="0"/>
                <a:cs typeface="Cambria" charset="0"/>
              </a:rPr>
              <a:t> </a:t>
            </a:r>
            <a:r>
              <a:rPr lang="en-GB" b="1" dirty="0" err="1" smtClean="0">
                <a:latin typeface="Cambria" charset="0"/>
                <a:ea typeface="Cambria" charset="0"/>
                <a:cs typeface="Cambria" charset="0"/>
              </a:rPr>
              <a:t>objetivos</a:t>
            </a:r>
            <a:endParaRPr lang="en-GB" b="1" dirty="0" smtClean="0">
              <a:latin typeface="Cambria" charset="0"/>
              <a:ea typeface="Cambria" charset="0"/>
              <a:cs typeface="Cambria" charset="0"/>
            </a:endParaRPr>
          </a:p>
          <a:p>
            <a:pPr marL="0" indent="0" algn="just">
              <a:buNone/>
            </a:pPr>
            <a:endParaRPr lang="en-GB" sz="1300" b="1" dirty="0" smtClean="0">
              <a:latin typeface="Cambria" charset="0"/>
              <a:ea typeface="Cambria" charset="0"/>
              <a:cs typeface="Cambria" charset="0"/>
            </a:endParaRPr>
          </a:p>
          <a:p>
            <a:pPr algn="just"/>
            <a:r>
              <a:rPr lang="en-GB" dirty="0" err="1" smtClean="0">
                <a:latin typeface="Cambria" charset="0"/>
                <a:ea typeface="Cambria" charset="0"/>
                <a:cs typeface="Cambria" charset="0"/>
              </a:rPr>
              <a:t>Analisar</a:t>
            </a:r>
            <a:r>
              <a:rPr lang="en-GB" dirty="0" smtClean="0">
                <a:latin typeface="Cambria" charset="0"/>
                <a:ea typeface="Cambria" charset="0"/>
                <a:cs typeface="Cambria" charset="0"/>
              </a:rPr>
              <a:t> a </a:t>
            </a:r>
            <a:r>
              <a:rPr lang="en-GB" dirty="0" err="1" smtClean="0">
                <a:latin typeface="Cambria" charset="0"/>
                <a:ea typeface="Cambria" charset="0"/>
                <a:cs typeface="Cambria" charset="0"/>
              </a:rPr>
              <a:t>existência</a:t>
            </a:r>
            <a:r>
              <a:rPr lang="en-GB" dirty="0" smtClean="0">
                <a:latin typeface="Cambria" charset="0"/>
                <a:ea typeface="Cambria" charset="0"/>
                <a:cs typeface="Cambria" charset="0"/>
              </a:rPr>
              <a:t> de </a:t>
            </a:r>
            <a:r>
              <a:rPr lang="en-GB" dirty="0" err="1" smtClean="0">
                <a:latin typeface="Cambria" charset="0"/>
                <a:ea typeface="Cambria" charset="0"/>
                <a:cs typeface="Cambria" charset="0"/>
              </a:rPr>
              <a:t>correlações</a:t>
            </a:r>
            <a:r>
              <a:rPr lang="en-GB" dirty="0" smtClean="0">
                <a:latin typeface="Cambria" charset="0"/>
                <a:ea typeface="Cambria" charset="0"/>
                <a:cs typeface="Cambria" charset="0"/>
              </a:rPr>
              <a:t> entre as </a:t>
            </a:r>
            <a:r>
              <a:rPr lang="en-GB" dirty="0" err="1" smtClean="0">
                <a:latin typeface="Cambria" charset="0"/>
                <a:ea typeface="Cambria" charset="0"/>
                <a:cs typeface="Cambria" charset="0"/>
              </a:rPr>
              <a:t>caraterísticas</a:t>
            </a:r>
            <a:r>
              <a:rPr lang="en-GB" dirty="0" smtClean="0">
                <a:latin typeface="Cambria" charset="0"/>
                <a:ea typeface="Cambria" charset="0"/>
                <a:cs typeface="Cambria" charset="0"/>
              </a:rPr>
              <a:t> dos </a:t>
            </a:r>
            <a:r>
              <a:rPr lang="en-GB" dirty="0" err="1" smtClean="0">
                <a:latin typeface="Cambria" charset="0"/>
                <a:ea typeface="Cambria" charset="0"/>
                <a:cs typeface="Cambria" charset="0"/>
              </a:rPr>
              <a:t>diferentes</a:t>
            </a:r>
            <a:r>
              <a:rPr lang="en-GB" dirty="0" smtClean="0">
                <a:latin typeface="Cambria" charset="0"/>
                <a:ea typeface="Cambria" charset="0"/>
                <a:cs typeface="Cambria" charset="0"/>
              </a:rPr>
              <a:t> </a:t>
            </a:r>
            <a:r>
              <a:rPr lang="en-GB" dirty="0" err="1" smtClean="0">
                <a:latin typeface="Cambria" charset="0"/>
                <a:ea typeface="Cambria" charset="0"/>
                <a:cs typeface="Cambria" charset="0"/>
              </a:rPr>
              <a:t>países</a:t>
            </a:r>
            <a:r>
              <a:rPr lang="en-GB" dirty="0" smtClean="0">
                <a:latin typeface="Cambria" charset="0"/>
                <a:ea typeface="Cambria" charset="0"/>
                <a:cs typeface="Cambria" charset="0"/>
              </a:rPr>
              <a:t> de </a:t>
            </a:r>
            <a:r>
              <a:rPr lang="en-GB" dirty="0" err="1" smtClean="0">
                <a:latin typeface="Cambria" charset="0"/>
                <a:ea typeface="Cambria" charset="0"/>
                <a:cs typeface="Cambria" charset="0"/>
              </a:rPr>
              <a:t>acolhimento</a:t>
            </a:r>
            <a:r>
              <a:rPr lang="en-GB" dirty="0" smtClean="0">
                <a:latin typeface="Cambria" charset="0"/>
                <a:ea typeface="Cambria" charset="0"/>
                <a:cs typeface="Cambria" charset="0"/>
              </a:rPr>
              <a:t> e </a:t>
            </a:r>
            <a:r>
              <a:rPr lang="en-GB" dirty="0" err="1" smtClean="0">
                <a:latin typeface="Cambria" charset="0"/>
                <a:ea typeface="Cambria" charset="0"/>
                <a:cs typeface="Cambria" charset="0"/>
              </a:rPr>
              <a:t>os</a:t>
            </a:r>
            <a:r>
              <a:rPr lang="en-GB" dirty="0" smtClean="0">
                <a:latin typeface="Cambria" charset="0"/>
                <a:ea typeface="Cambria" charset="0"/>
                <a:cs typeface="Cambria" charset="0"/>
              </a:rPr>
              <a:t> </a:t>
            </a:r>
            <a:r>
              <a:rPr lang="en-GB" dirty="0" err="1" smtClean="0">
                <a:latin typeface="Cambria" charset="0"/>
                <a:ea typeface="Cambria" charset="0"/>
                <a:cs typeface="Cambria" charset="0"/>
              </a:rPr>
              <a:t>fluxos</a:t>
            </a:r>
            <a:r>
              <a:rPr lang="en-GB" dirty="0" smtClean="0">
                <a:latin typeface="Cambria" charset="0"/>
                <a:ea typeface="Cambria" charset="0"/>
                <a:cs typeface="Cambria" charset="0"/>
              </a:rPr>
              <a:t> de </a:t>
            </a:r>
            <a:r>
              <a:rPr lang="en-GB" dirty="0" err="1" smtClean="0">
                <a:latin typeface="Cambria" charset="0"/>
                <a:ea typeface="Cambria" charset="0"/>
                <a:cs typeface="Cambria" charset="0"/>
              </a:rPr>
              <a:t>estudantes</a:t>
            </a:r>
            <a:r>
              <a:rPr lang="en-GB" dirty="0" smtClean="0">
                <a:latin typeface="Cambria" charset="0"/>
                <a:ea typeface="Cambria" charset="0"/>
                <a:cs typeface="Cambria" charset="0"/>
              </a:rPr>
              <a:t> ERASMUS.</a:t>
            </a:r>
            <a:endParaRPr lang="pt-PT" dirty="0" smtClean="0">
              <a:effectLst/>
              <a:latin typeface="Cambria" charset="0"/>
              <a:ea typeface="Cambria" charset="0"/>
              <a:cs typeface="Cambria" charset="0"/>
            </a:endParaRPr>
          </a:p>
          <a:p>
            <a:pPr algn="just"/>
            <a:endParaRPr lang="pt-PT" dirty="0" smtClean="0">
              <a:latin typeface="Cambria" charset="0"/>
              <a:ea typeface="Cambria" charset="0"/>
              <a:cs typeface="Cambria" charset="0"/>
            </a:endParaRPr>
          </a:p>
          <a:p>
            <a:pPr lvl="1" algn="just"/>
            <a:r>
              <a:rPr lang="pt-PT" dirty="0" smtClean="0">
                <a:latin typeface="Cambria" charset="0"/>
                <a:ea typeface="Cambria" charset="0"/>
                <a:cs typeface="Cambria" charset="0"/>
              </a:rPr>
              <a:t>Q</a:t>
            </a:r>
            <a:r>
              <a:rPr lang="en-GB" dirty="0" err="1" smtClean="0">
                <a:latin typeface="Cambria" charset="0"/>
                <a:ea typeface="Cambria" charset="0"/>
                <a:cs typeface="Cambria" charset="0"/>
              </a:rPr>
              <a:t>uestão</a:t>
            </a:r>
            <a:r>
              <a:rPr lang="en-GB" dirty="0" smtClean="0">
                <a:latin typeface="Cambria" charset="0"/>
                <a:ea typeface="Cambria" charset="0"/>
                <a:cs typeface="Cambria" charset="0"/>
              </a:rPr>
              <a:t> de </a:t>
            </a:r>
            <a:r>
              <a:rPr lang="en-GB" dirty="0" err="1" smtClean="0">
                <a:latin typeface="Cambria" charset="0"/>
                <a:ea typeface="Cambria" charset="0"/>
                <a:cs typeface="Cambria" charset="0"/>
              </a:rPr>
              <a:t>pesquisa</a:t>
            </a:r>
            <a:r>
              <a:rPr lang="en-GB" dirty="0" smtClean="0">
                <a:latin typeface="Cambria" charset="0"/>
                <a:ea typeface="Cambria" charset="0"/>
                <a:cs typeface="Cambria" charset="0"/>
              </a:rPr>
              <a:t>: o </a:t>
            </a:r>
            <a:r>
              <a:rPr lang="en-GB" dirty="0" err="1" smtClean="0">
                <a:latin typeface="Cambria" charset="0"/>
                <a:ea typeface="Cambria" charset="0"/>
                <a:cs typeface="Cambria" charset="0"/>
              </a:rPr>
              <a:t>tamanho</a:t>
            </a:r>
            <a:r>
              <a:rPr lang="en-GB" dirty="0" smtClean="0">
                <a:latin typeface="Cambria" charset="0"/>
                <a:ea typeface="Cambria" charset="0"/>
                <a:cs typeface="Cambria" charset="0"/>
              </a:rPr>
              <a:t> do </a:t>
            </a:r>
            <a:r>
              <a:rPr lang="en-GB" dirty="0" err="1" smtClean="0">
                <a:latin typeface="Cambria" charset="0"/>
                <a:ea typeface="Cambria" charset="0"/>
                <a:cs typeface="Cambria" charset="0"/>
              </a:rPr>
              <a:t>sistema</a:t>
            </a:r>
            <a:r>
              <a:rPr lang="en-GB" dirty="0" smtClean="0">
                <a:latin typeface="Cambria" charset="0"/>
                <a:ea typeface="Cambria" charset="0"/>
                <a:cs typeface="Cambria" charset="0"/>
              </a:rPr>
              <a:t> de </a:t>
            </a:r>
            <a:r>
              <a:rPr lang="en-GB" dirty="0" err="1" smtClean="0">
                <a:latin typeface="Cambria" charset="0"/>
                <a:ea typeface="Cambria" charset="0"/>
                <a:cs typeface="Cambria" charset="0"/>
              </a:rPr>
              <a:t>educação</a:t>
            </a:r>
            <a:r>
              <a:rPr lang="en-GB" dirty="0" smtClean="0">
                <a:latin typeface="Cambria" charset="0"/>
                <a:ea typeface="Cambria" charset="0"/>
                <a:cs typeface="Cambria" charset="0"/>
              </a:rPr>
              <a:t> superior </a:t>
            </a:r>
            <a:r>
              <a:rPr lang="en-GB" dirty="0" err="1" smtClean="0">
                <a:latin typeface="Cambria" charset="0"/>
                <a:ea typeface="Cambria" charset="0"/>
                <a:cs typeface="Cambria" charset="0"/>
              </a:rPr>
              <a:t>está</a:t>
            </a:r>
            <a:r>
              <a:rPr lang="en-GB" dirty="0" smtClean="0">
                <a:latin typeface="Cambria" charset="0"/>
                <a:ea typeface="Cambria" charset="0"/>
                <a:cs typeface="Cambria" charset="0"/>
              </a:rPr>
              <a:t> </a:t>
            </a:r>
            <a:r>
              <a:rPr lang="en-GB" dirty="0" err="1" smtClean="0">
                <a:latin typeface="Cambria" charset="0"/>
                <a:ea typeface="Cambria" charset="0"/>
                <a:cs typeface="Cambria" charset="0"/>
              </a:rPr>
              <a:t>relacionado</a:t>
            </a:r>
            <a:r>
              <a:rPr lang="en-GB" dirty="0" smtClean="0">
                <a:latin typeface="Cambria" charset="0"/>
                <a:ea typeface="Cambria" charset="0"/>
                <a:cs typeface="Cambria" charset="0"/>
              </a:rPr>
              <a:t> com as </a:t>
            </a:r>
            <a:r>
              <a:rPr lang="en-GB" dirty="0" err="1" smtClean="0">
                <a:latin typeface="Cambria" charset="0"/>
                <a:ea typeface="Cambria" charset="0"/>
                <a:cs typeface="Cambria" charset="0"/>
              </a:rPr>
              <a:t>caraterísticas</a:t>
            </a:r>
            <a:r>
              <a:rPr lang="en-GB" dirty="0" smtClean="0">
                <a:latin typeface="Cambria" charset="0"/>
                <a:ea typeface="Cambria" charset="0"/>
                <a:cs typeface="Cambria" charset="0"/>
              </a:rPr>
              <a:t> do </a:t>
            </a:r>
            <a:r>
              <a:rPr lang="en-GB" dirty="0" err="1" smtClean="0">
                <a:latin typeface="Cambria" charset="0"/>
                <a:ea typeface="Cambria" charset="0"/>
                <a:cs typeface="Cambria" charset="0"/>
              </a:rPr>
              <a:t>país</a:t>
            </a:r>
            <a:r>
              <a:rPr lang="en-GB" dirty="0" smtClean="0">
                <a:latin typeface="Cambria" charset="0"/>
                <a:ea typeface="Cambria" charset="0"/>
                <a:cs typeface="Cambria" charset="0"/>
              </a:rPr>
              <a:t> e a </a:t>
            </a:r>
            <a:r>
              <a:rPr lang="en-GB" dirty="0" err="1" smtClean="0">
                <a:latin typeface="Cambria" charset="0"/>
                <a:ea typeface="Cambria" charset="0"/>
                <a:cs typeface="Cambria" charset="0"/>
              </a:rPr>
              <a:t>atratividade</a:t>
            </a:r>
            <a:r>
              <a:rPr lang="en-GB" dirty="0" smtClean="0">
                <a:latin typeface="Cambria" charset="0"/>
                <a:ea typeface="Cambria" charset="0"/>
                <a:cs typeface="Cambria" charset="0"/>
              </a:rPr>
              <a:t> de ambos </a:t>
            </a:r>
            <a:r>
              <a:rPr lang="en-GB" dirty="0" err="1" smtClean="0">
                <a:latin typeface="Cambria" charset="0"/>
                <a:ea typeface="Cambria" charset="0"/>
                <a:cs typeface="Cambria" charset="0"/>
              </a:rPr>
              <a:t>é</a:t>
            </a:r>
            <a:r>
              <a:rPr lang="en-GB" dirty="0" smtClean="0">
                <a:latin typeface="Cambria" charset="0"/>
                <a:ea typeface="Cambria" charset="0"/>
                <a:cs typeface="Cambria" charset="0"/>
              </a:rPr>
              <a:t> </a:t>
            </a:r>
            <a:r>
              <a:rPr lang="en-GB" dirty="0" err="1" smtClean="0">
                <a:latin typeface="Cambria" charset="0"/>
                <a:ea typeface="Cambria" charset="0"/>
                <a:cs typeface="Cambria" charset="0"/>
              </a:rPr>
              <a:t>proporcional</a:t>
            </a:r>
            <a:r>
              <a:rPr lang="en-GB" dirty="0" smtClean="0">
                <a:latin typeface="Cambria" charset="0"/>
                <a:ea typeface="Cambria" charset="0"/>
                <a:cs typeface="Cambria" charset="0"/>
              </a:rPr>
              <a:t>?</a:t>
            </a:r>
            <a:r>
              <a:rPr lang="en-GB" dirty="0" smtClean="0"/>
              <a:t> </a:t>
            </a:r>
            <a:endParaRPr lang="pt-PT" dirty="0"/>
          </a:p>
        </p:txBody>
      </p:sp>
      <p:sp>
        <p:nvSpPr>
          <p:cNvPr id="5" name="Slide Number Placeholder 4"/>
          <p:cNvSpPr>
            <a:spLocks noGrp="1"/>
          </p:cNvSpPr>
          <p:nvPr>
            <p:ph type="sldNum" sz="quarter" idx="12"/>
          </p:nvPr>
        </p:nvSpPr>
        <p:spPr/>
        <p:txBody>
          <a:bodyPr/>
          <a:lstStyle/>
          <a:p>
            <a:fld id="{02C18D91-B945-4FD3-989D-F3588EB349E4}" type="slidenum">
              <a:rPr lang="pt-PT" smtClean="0"/>
              <a:pPr/>
              <a:t>3</a:t>
            </a:fld>
            <a:endParaRPr lang="pt-PT"/>
          </a:p>
        </p:txBody>
      </p:sp>
      <p:pic>
        <p:nvPicPr>
          <p:cNvPr id="6" name="Picture 2" descr="C:\Documents and Settings\lcerdeira\Os meus documentos\As minhas imagens\forum\Nova imagem.JPG"/>
          <p:cNvPicPr>
            <a:picLocks noChangeAspect="1" noChangeArrowheads="1"/>
          </p:cNvPicPr>
          <p:nvPr/>
        </p:nvPicPr>
        <p:blipFill>
          <a:blip r:embed="rId2" cstate="print"/>
          <a:srcRect/>
          <a:stretch>
            <a:fillRect/>
          </a:stretch>
        </p:blipFill>
        <p:spPr bwMode="auto">
          <a:xfrm>
            <a:off x="0" y="177919"/>
            <a:ext cx="3635896" cy="1319802"/>
          </a:xfrm>
          <a:prstGeom prst="rect">
            <a:avLst/>
          </a:prstGeom>
          <a:noFill/>
          <a:ln w="9525">
            <a:noFill/>
            <a:miter lim="800000"/>
            <a:headEnd/>
            <a:tailEnd/>
          </a:ln>
        </p:spPr>
      </p:pic>
      <p:pic>
        <p:nvPicPr>
          <p:cNvPr id="7" name="Imagem 6"/>
          <p:cNvPicPr/>
          <p:nvPr/>
        </p:nvPicPr>
        <p:blipFill>
          <a:blip r:embed="rId3">
            <a:extLst>
              <a:ext uri="{28A0092B-C50C-407E-A947-70E740481C1C}">
                <a14:useLocalDpi xmlns:a14="http://schemas.microsoft.com/office/drawing/2010/main" val="0"/>
              </a:ext>
            </a:extLst>
          </a:blip>
          <a:srcRect/>
          <a:stretch>
            <a:fillRect/>
          </a:stretch>
        </p:blipFill>
        <p:spPr bwMode="auto">
          <a:xfrm>
            <a:off x="3965036" y="260648"/>
            <a:ext cx="663389" cy="903066"/>
          </a:xfrm>
          <a:prstGeom prst="rect">
            <a:avLst/>
          </a:prstGeom>
          <a:noFill/>
          <a:ln>
            <a:noFill/>
          </a:ln>
          <a:effectLst/>
        </p:spPr>
      </p:pic>
      <p:pic>
        <p:nvPicPr>
          <p:cNvPr id="8" name="Imagem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2983" y="328082"/>
            <a:ext cx="873699" cy="765744"/>
          </a:xfrm>
          <a:prstGeom prst="rect">
            <a:avLst/>
          </a:prstGeom>
          <a:noFill/>
          <a:ln>
            <a:noFill/>
          </a:ln>
          <a:effectLst/>
        </p:spPr>
      </p:pic>
      <p:pic>
        <p:nvPicPr>
          <p:cNvPr id="9" name="Imagem 8"/>
          <p:cNvPicPr/>
          <p:nvPr/>
        </p:nvPicPr>
        <p:blipFill>
          <a:blip r:embed="rId5">
            <a:extLst>
              <a:ext uri="{28A0092B-C50C-407E-A947-70E740481C1C}">
                <a14:useLocalDpi xmlns:a14="http://schemas.microsoft.com/office/drawing/2010/main" val="0"/>
              </a:ext>
            </a:extLst>
          </a:blip>
          <a:srcRect/>
          <a:stretch>
            <a:fillRect/>
          </a:stretch>
        </p:blipFill>
        <p:spPr bwMode="auto">
          <a:xfrm>
            <a:off x="6067578" y="328082"/>
            <a:ext cx="721274" cy="765744"/>
          </a:xfrm>
          <a:prstGeom prst="rect">
            <a:avLst/>
          </a:prstGeom>
          <a:noFill/>
          <a:ln>
            <a:noFill/>
          </a:ln>
          <a:effectLst/>
        </p:spPr>
      </p:pic>
      <p:pic>
        <p:nvPicPr>
          <p:cNvPr id="10" name="Imagem 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8265" y="368292"/>
            <a:ext cx="802884" cy="725533"/>
          </a:xfrm>
          <a:prstGeom prst="rect">
            <a:avLst/>
          </a:prstGeom>
          <a:noFill/>
          <a:ln>
            <a:noFill/>
          </a:ln>
          <a:effectLst/>
        </p:spPr>
      </p:pic>
      <p:pic>
        <p:nvPicPr>
          <p:cNvPr id="11" name="Imagem 10"/>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32045" y="365400"/>
            <a:ext cx="890828" cy="687335"/>
          </a:xfrm>
          <a:prstGeom prst="rect">
            <a:avLst/>
          </a:prstGeom>
          <a:noFill/>
          <a:ln>
            <a:noFill/>
          </a:ln>
          <a:effectLst/>
        </p:spPr>
      </p:pic>
      <p:sp>
        <p:nvSpPr>
          <p:cNvPr id="4" name="Título 3"/>
          <p:cNvSpPr>
            <a:spLocks noGrp="1"/>
          </p:cNvSpPr>
          <p:nvPr>
            <p:ph type="title"/>
          </p:nvPr>
        </p:nvSpPr>
        <p:spPr/>
        <p:txBody>
          <a:bodyPr/>
          <a:lstStyle/>
          <a:p>
            <a:endParaRPr lang="pt-PT"/>
          </a:p>
        </p:txBody>
      </p:sp>
    </p:spTree>
    <p:extLst>
      <p:ext uri="{BB962C8B-B14F-4D97-AF65-F5344CB8AC3E}">
        <p14:creationId xmlns:p14="http://schemas.microsoft.com/office/powerpoint/2010/main" val="2969861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88512"/>
            <a:ext cx="8229600" cy="4979601"/>
          </a:xfrm>
        </p:spPr>
        <p:txBody>
          <a:bodyPr>
            <a:normAutofit fontScale="92500" lnSpcReduction="10000"/>
          </a:bodyPr>
          <a:lstStyle/>
          <a:p>
            <a:pPr marL="0" indent="0">
              <a:buNone/>
            </a:pPr>
            <a:r>
              <a:rPr lang="en-GB" b="1" dirty="0" err="1" smtClean="0">
                <a:latin typeface="Cambria" charset="0"/>
                <a:ea typeface="Cambria" charset="0"/>
                <a:cs typeface="Cambria" charset="0"/>
              </a:rPr>
              <a:t>Metodologia</a:t>
            </a:r>
            <a:endParaRPr lang="en-GB" b="1" dirty="0" smtClean="0">
              <a:latin typeface="Cambria" charset="0"/>
              <a:ea typeface="Cambria" charset="0"/>
              <a:cs typeface="Cambria" charset="0"/>
            </a:endParaRPr>
          </a:p>
          <a:p>
            <a:pPr marL="0" indent="0">
              <a:buNone/>
            </a:pPr>
            <a:endParaRPr lang="en-GB" sz="1400" b="1" dirty="0" smtClean="0">
              <a:solidFill>
                <a:srgbClr val="FF0000"/>
              </a:solidFill>
              <a:latin typeface="Cambria" charset="0"/>
              <a:ea typeface="Cambria" charset="0"/>
              <a:cs typeface="Cambria" charset="0"/>
            </a:endParaRPr>
          </a:p>
          <a:p>
            <a:pPr lvl="1" algn="just"/>
            <a:r>
              <a:rPr lang="en-GB" dirty="0" err="1" smtClean="0">
                <a:latin typeface="Cambria" charset="0"/>
                <a:ea typeface="Cambria" charset="0"/>
                <a:cs typeface="Cambria" charset="0"/>
              </a:rPr>
              <a:t>Método</a:t>
            </a:r>
            <a:r>
              <a:rPr lang="en-GB" dirty="0" smtClean="0">
                <a:latin typeface="Cambria" charset="0"/>
                <a:ea typeface="Cambria" charset="0"/>
                <a:cs typeface="Cambria" charset="0"/>
              </a:rPr>
              <a:t> </a:t>
            </a:r>
            <a:r>
              <a:rPr lang="en-GB" dirty="0">
                <a:latin typeface="Cambria" charset="0"/>
                <a:ea typeface="Cambria" charset="0"/>
                <a:cs typeface="Cambria" charset="0"/>
              </a:rPr>
              <a:t>“fuzzy</a:t>
            </a:r>
            <a:r>
              <a:rPr lang="en-GB" dirty="0" smtClean="0">
                <a:latin typeface="Cambria" charset="0"/>
                <a:ea typeface="Cambria" charset="0"/>
                <a:cs typeface="Cambria" charset="0"/>
              </a:rPr>
              <a:t>”, </a:t>
            </a:r>
            <a:r>
              <a:rPr lang="en-GB" dirty="0" err="1">
                <a:latin typeface="Cambria" charset="0"/>
                <a:ea typeface="Cambria" charset="0"/>
                <a:cs typeface="Cambria" charset="0"/>
              </a:rPr>
              <a:t>tendo</a:t>
            </a:r>
            <a:r>
              <a:rPr lang="en-GB" dirty="0">
                <a:latin typeface="Cambria" charset="0"/>
                <a:ea typeface="Cambria" charset="0"/>
                <a:cs typeface="Cambria" charset="0"/>
              </a:rPr>
              <a:t> </a:t>
            </a:r>
            <a:r>
              <a:rPr lang="en-GB" dirty="0" err="1">
                <a:latin typeface="Cambria" charset="0"/>
                <a:ea typeface="Cambria" charset="0"/>
                <a:cs typeface="Cambria" charset="0"/>
              </a:rPr>
              <a:t>em</a:t>
            </a:r>
            <a:r>
              <a:rPr lang="en-GB" dirty="0">
                <a:latin typeface="Cambria" charset="0"/>
                <a:ea typeface="Cambria" charset="0"/>
                <a:cs typeface="Cambria" charset="0"/>
              </a:rPr>
              <a:t> vista </a:t>
            </a:r>
            <a:r>
              <a:rPr lang="en-GB" dirty="0" err="1">
                <a:latin typeface="Cambria" charset="0"/>
                <a:ea typeface="Cambria" charset="0"/>
                <a:cs typeface="Cambria" charset="0"/>
              </a:rPr>
              <a:t>conhecer</a:t>
            </a:r>
            <a:r>
              <a:rPr lang="en-GB" dirty="0">
                <a:latin typeface="Cambria" charset="0"/>
                <a:ea typeface="Cambria" charset="0"/>
                <a:cs typeface="Cambria" charset="0"/>
              </a:rPr>
              <a:t> as </a:t>
            </a:r>
            <a:r>
              <a:rPr lang="en-GB" dirty="0" err="1">
                <a:latin typeface="Cambria" charset="0"/>
                <a:ea typeface="Cambria" charset="0"/>
                <a:cs typeface="Cambria" charset="0"/>
              </a:rPr>
              <a:t>condições</a:t>
            </a:r>
            <a:r>
              <a:rPr lang="en-GB" dirty="0">
                <a:latin typeface="Cambria" charset="0"/>
                <a:ea typeface="Cambria" charset="0"/>
                <a:cs typeface="Cambria" charset="0"/>
              </a:rPr>
              <a:t> </a:t>
            </a:r>
            <a:r>
              <a:rPr lang="en-GB" dirty="0" err="1">
                <a:latin typeface="Cambria" charset="0"/>
                <a:ea typeface="Cambria" charset="0"/>
                <a:cs typeface="Cambria" charset="0"/>
              </a:rPr>
              <a:t>necessárias</a:t>
            </a:r>
            <a:r>
              <a:rPr lang="en-GB" dirty="0">
                <a:latin typeface="Cambria" charset="0"/>
                <a:ea typeface="Cambria" charset="0"/>
                <a:cs typeface="Cambria" charset="0"/>
              </a:rPr>
              <a:t> e/</a:t>
            </a:r>
            <a:r>
              <a:rPr lang="en-GB" dirty="0" err="1">
                <a:latin typeface="Cambria" charset="0"/>
                <a:ea typeface="Cambria" charset="0"/>
                <a:cs typeface="Cambria" charset="0"/>
              </a:rPr>
              <a:t>ou</a:t>
            </a:r>
            <a:r>
              <a:rPr lang="en-GB" dirty="0">
                <a:latin typeface="Cambria" charset="0"/>
                <a:ea typeface="Cambria" charset="0"/>
                <a:cs typeface="Cambria" charset="0"/>
              </a:rPr>
              <a:t> </a:t>
            </a:r>
            <a:r>
              <a:rPr lang="en-GB" dirty="0" err="1">
                <a:latin typeface="Cambria" charset="0"/>
                <a:ea typeface="Cambria" charset="0"/>
                <a:cs typeface="Cambria" charset="0"/>
              </a:rPr>
              <a:t>suficientes</a:t>
            </a:r>
            <a:r>
              <a:rPr lang="en-GB" dirty="0">
                <a:latin typeface="Cambria" charset="0"/>
                <a:ea typeface="Cambria" charset="0"/>
                <a:cs typeface="Cambria" charset="0"/>
              </a:rPr>
              <a:t> da </a:t>
            </a:r>
            <a:r>
              <a:rPr lang="en-GB" dirty="0" err="1">
                <a:latin typeface="Cambria" charset="0"/>
                <a:ea typeface="Cambria" charset="0"/>
                <a:cs typeface="Cambria" charset="0"/>
              </a:rPr>
              <a:t>atratividade</a:t>
            </a:r>
            <a:r>
              <a:rPr lang="en-GB" dirty="0">
                <a:latin typeface="Cambria" charset="0"/>
                <a:ea typeface="Cambria" charset="0"/>
                <a:cs typeface="Cambria" charset="0"/>
              </a:rPr>
              <a:t> dos </a:t>
            </a:r>
            <a:r>
              <a:rPr lang="en-GB" dirty="0" err="1">
                <a:latin typeface="Cambria" charset="0"/>
                <a:ea typeface="Cambria" charset="0"/>
                <a:cs typeface="Cambria" charset="0"/>
              </a:rPr>
              <a:t>países</a:t>
            </a:r>
            <a:r>
              <a:rPr lang="en-GB" dirty="0">
                <a:latin typeface="Cambria" charset="0"/>
                <a:ea typeface="Cambria" charset="0"/>
                <a:cs typeface="Cambria" charset="0"/>
              </a:rPr>
              <a:t> </a:t>
            </a:r>
            <a:r>
              <a:rPr lang="en-GB" dirty="0" err="1">
                <a:latin typeface="Cambria" charset="0"/>
                <a:ea typeface="Cambria" charset="0"/>
                <a:cs typeface="Cambria" charset="0"/>
              </a:rPr>
              <a:t>em</a:t>
            </a:r>
            <a:r>
              <a:rPr lang="en-GB" dirty="0">
                <a:latin typeface="Cambria" charset="0"/>
                <a:ea typeface="Cambria" charset="0"/>
                <a:cs typeface="Cambria" charset="0"/>
              </a:rPr>
              <a:t> </a:t>
            </a:r>
            <a:r>
              <a:rPr lang="en-GB" dirty="0" err="1">
                <a:latin typeface="Cambria" charset="0"/>
                <a:ea typeface="Cambria" charset="0"/>
                <a:cs typeface="Cambria" charset="0"/>
              </a:rPr>
              <a:t>relação</a:t>
            </a:r>
            <a:r>
              <a:rPr lang="en-GB" dirty="0">
                <a:latin typeface="Cambria" charset="0"/>
                <a:ea typeface="Cambria" charset="0"/>
                <a:cs typeface="Cambria" charset="0"/>
              </a:rPr>
              <a:t> </a:t>
            </a:r>
            <a:r>
              <a:rPr lang="en-GB" dirty="0" err="1">
                <a:latin typeface="Cambria" charset="0"/>
                <a:ea typeface="Cambria" charset="0"/>
                <a:cs typeface="Cambria" charset="0"/>
              </a:rPr>
              <a:t>ao</a:t>
            </a:r>
            <a:r>
              <a:rPr lang="en-GB" dirty="0">
                <a:latin typeface="Cambria" charset="0"/>
                <a:ea typeface="Cambria" charset="0"/>
                <a:cs typeface="Cambria" charset="0"/>
              </a:rPr>
              <a:t> </a:t>
            </a:r>
            <a:r>
              <a:rPr lang="en-GB" dirty="0" err="1">
                <a:latin typeface="Cambria" charset="0"/>
                <a:ea typeface="Cambria" charset="0"/>
                <a:cs typeface="Cambria" charset="0"/>
              </a:rPr>
              <a:t>fluxo</a:t>
            </a:r>
            <a:r>
              <a:rPr lang="en-GB" dirty="0">
                <a:latin typeface="Cambria" charset="0"/>
                <a:ea typeface="Cambria" charset="0"/>
                <a:cs typeface="Cambria" charset="0"/>
              </a:rPr>
              <a:t> de </a:t>
            </a:r>
            <a:r>
              <a:rPr lang="en-GB" dirty="0" err="1">
                <a:latin typeface="Cambria" charset="0"/>
                <a:ea typeface="Cambria" charset="0"/>
                <a:cs typeface="Cambria" charset="0"/>
              </a:rPr>
              <a:t>estudantes</a:t>
            </a:r>
            <a:r>
              <a:rPr lang="en-GB" dirty="0">
                <a:latin typeface="Cambria" charset="0"/>
                <a:ea typeface="Cambria" charset="0"/>
                <a:cs typeface="Cambria" charset="0"/>
              </a:rPr>
              <a:t> ERASMUS.</a:t>
            </a:r>
          </a:p>
          <a:p>
            <a:r>
              <a:rPr lang="pt-PT" dirty="0" smtClean="0">
                <a:latin typeface="Cambria" charset="0"/>
                <a:ea typeface="Cambria" charset="0"/>
                <a:cs typeface="Cambria" charset="0"/>
              </a:rPr>
              <a:t>Dados</a:t>
            </a:r>
          </a:p>
          <a:p>
            <a:pPr lvl="1" algn="just"/>
            <a:r>
              <a:rPr lang="en-GB" dirty="0" err="1" smtClean="0">
                <a:latin typeface="Cambria" charset="0"/>
                <a:ea typeface="Cambria" charset="0"/>
                <a:cs typeface="Cambria" charset="0"/>
              </a:rPr>
              <a:t>i</a:t>
            </a:r>
            <a:r>
              <a:rPr lang="en-GB" dirty="0">
                <a:latin typeface="Cambria" charset="0"/>
                <a:ea typeface="Cambria" charset="0"/>
                <a:cs typeface="Cambria" charset="0"/>
              </a:rPr>
              <a:t>) </a:t>
            </a:r>
            <a:r>
              <a:rPr lang="en-GB" dirty="0" err="1" smtClean="0">
                <a:latin typeface="Cambria" charset="0"/>
                <a:ea typeface="Cambria" charset="0"/>
                <a:cs typeface="Cambria" charset="0"/>
              </a:rPr>
              <a:t>caraterísticas</a:t>
            </a:r>
            <a:r>
              <a:rPr lang="en-GB" dirty="0" smtClean="0">
                <a:latin typeface="Cambria" charset="0"/>
                <a:ea typeface="Cambria" charset="0"/>
                <a:cs typeface="Cambria" charset="0"/>
              </a:rPr>
              <a:t> dos </a:t>
            </a:r>
            <a:r>
              <a:rPr lang="en-GB" dirty="0" err="1" smtClean="0">
                <a:latin typeface="Cambria" charset="0"/>
                <a:ea typeface="Cambria" charset="0"/>
                <a:cs typeface="Cambria" charset="0"/>
              </a:rPr>
              <a:t>sistemas</a:t>
            </a:r>
            <a:r>
              <a:rPr lang="en-GB" dirty="0" smtClean="0">
                <a:latin typeface="Cambria" charset="0"/>
                <a:ea typeface="Cambria" charset="0"/>
                <a:cs typeface="Cambria" charset="0"/>
              </a:rPr>
              <a:t> de </a:t>
            </a:r>
            <a:r>
              <a:rPr lang="en-GB" dirty="0" err="1" smtClean="0">
                <a:latin typeface="Cambria" charset="0"/>
                <a:ea typeface="Cambria" charset="0"/>
                <a:cs typeface="Cambria" charset="0"/>
              </a:rPr>
              <a:t>educação</a:t>
            </a:r>
            <a:r>
              <a:rPr lang="en-GB" dirty="0" smtClean="0">
                <a:latin typeface="Cambria" charset="0"/>
                <a:ea typeface="Cambria" charset="0"/>
                <a:cs typeface="Cambria" charset="0"/>
              </a:rPr>
              <a:t> superior </a:t>
            </a:r>
            <a:r>
              <a:rPr lang="en-GB" dirty="0" err="1" smtClean="0">
                <a:latin typeface="Cambria" charset="0"/>
                <a:ea typeface="Cambria" charset="0"/>
                <a:cs typeface="Cambria" charset="0"/>
              </a:rPr>
              <a:t>nos</a:t>
            </a:r>
            <a:r>
              <a:rPr lang="en-GB" dirty="0" smtClean="0">
                <a:latin typeface="Cambria" charset="0"/>
                <a:ea typeface="Cambria" charset="0"/>
                <a:cs typeface="Cambria" charset="0"/>
              </a:rPr>
              <a:t> </a:t>
            </a:r>
            <a:r>
              <a:rPr lang="en-GB" dirty="0" err="1" smtClean="0">
                <a:latin typeface="Cambria" charset="0"/>
                <a:ea typeface="Cambria" charset="0"/>
                <a:cs typeface="Cambria" charset="0"/>
              </a:rPr>
              <a:t>países</a:t>
            </a:r>
            <a:r>
              <a:rPr lang="en-GB" dirty="0" smtClean="0">
                <a:latin typeface="Cambria" charset="0"/>
                <a:ea typeface="Cambria" charset="0"/>
                <a:cs typeface="Cambria" charset="0"/>
              </a:rPr>
              <a:t> da </a:t>
            </a:r>
            <a:r>
              <a:rPr lang="en-GB" dirty="0" err="1" smtClean="0">
                <a:latin typeface="Cambria" charset="0"/>
                <a:ea typeface="Cambria" charset="0"/>
                <a:cs typeface="Cambria" charset="0"/>
              </a:rPr>
              <a:t>União</a:t>
            </a:r>
            <a:r>
              <a:rPr lang="en-GB" dirty="0" smtClean="0">
                <a:latin typeface="Cambria" charset="0"/>
                <a:ea typeface="Cambria" charset="0"/>
                <a:cs typeface="Cambria" charset="0"/>
              </a:rPr>
              <a:t> </a:t>
            </a:r>
            <a:r>
              <a:rPr lang="en-GB" dirty="0" err="1" smtClean="0">
                <a:latin typeface="Cambria" charset="0"/>
                <a:ea typeface="Cambria" charset="0"/>
                <a:cs typeface="Cambria" charset="0"/>
              </a:rPr>
              <a:t>Europeia</a:t>
            </a:r>
            <a:r>
              <a:rPr lang="en-GB" dirty="0" smtClean="0">
                <a:latin typeface="Cambria" charset="0"/>
                <a:ea typeface="Cambria" charset="0"/>
                <a:cs typeface="Cambria" charset="0"/>
              </a:rPr>
              <a:t>;</a:t>
            </a:r>
          </a:p>
          <a:p>
            <a:pPr lvl="1" algn="just"/>
            <a:r>
              <a:rPr lang="en-GB" dirty="0" smtClean="0">
                <a:latin typeface="Cambria" charset="0"/>
                <a:ea typeface="Cambria" charset="0"/>
                <a:cs typeface="Cambria" charset="0"/>
              </a:rPr>
              <a:t>ii</a:t>
            </a:r>
            <a:r>
              <a:rPr lang="en-GB" dirty="0">
                <a:latin typeface="Cambria" charset="0"/>
                <a:ea typeface="Cambria" charset="0"/>
                <a:cs typeface="Cambria" charset="0"/>
              </a:rPr>
              <a:t>) </a:t>
            </a:r>
            <a:r>
              <a:rPr lang="en-GB" dirty="0" err="1" smtClean="0">
                <a:latin typeface="Cambria" charset="0"/>
                <a:ea typeface="Cambria" charset="0"/>
                <a:cs typeface="Cambria" charset="0"/>
              </a:rPr>
              <a:t>fluxos</a:t>
            </a:r>
            <a:r>
              <a:rPr lang="en-GB" dirty="0" smtClean="0">
                <a:latin typeface="Cambria" charset="0"/>
                <a:ea typeface="Cambria" charset="0"/>
                <a:cs typeface="Cambria" charset="0"/>
              </a:rPr>
              <a:t> de </a:t>
            </a:r>
            <a:r>
              <a:rPr lang="en-GB" dirty="0" err="1" smtClean="0">
                <a:latin typeface="Cambria" charset="0"/>
                <a:ea typeface="Cambria" charset="0"/>
                <a:cs typeface="Cambria" charset="0"/>
              </a:rPr>
              <a:t>estudantes</a:t>
            </a:r>
            <a:r>
              <a:rPr lang="en-GB" dirty="0" smtClean="0">
                <a:latin typeface="Cambria" charset="0"/>
                <a:ea typeface="Cambria" charset="0"/>
                <a:cs typeface="Cambria" charset="0"/>
              </a:rPr>
              <a:t> ERASMUS; </a:t>
            </a:r>
          </a:p>
          <a:p>
            <a:pPr lvl="1" algn="just"/>
            <a:r>
              <a:rPr lang="en-GB" dirty="0" smtClean="0">
                <a:latin typeface="Cambria" charset="0"/>
                <a:ea typeface="Cambria" charset="0"/>
                <a:cs typeface="Cambria" charset="0"/>
              </a:rPr>
              <a:t>iii</a:t>
            </a:r>
            <a:r>
              <a:rPr lang="en-GB" dirty="0">
                <a:latin typeface="Cambria" charset="0"/>
                <a:ea typeface="Cambria" charset="0"/>
                <a:cs typeface="Cambria" charset="0"/>
              </a:rPr>
              <a:t>) </a:t>
            </a:r>
            <a:r>
              <a:rPr lang="en-GB" dirty="0" err="1" smtClean="0">
                <a:latin typeface="Cambria" charset="0"/>
                <a:ea typeface="Cambria" charset="0"/>
                <a:cs typeface="Cambria" charset="0"/>
              </a:rPr>
              <a:t>caraterísticas</a:t>
            </a:r>
            <a:r>
              <a:rPr lang="en-GB" dirty="0" smtClean="0">
                <a:latin typeface="Cambria" charset="0"/>
                <a:ea typeface="Cambria" charset="0"/>
                <a:cs typeface="Cambria" charset="0"/>
              </a:rPr>
              <a:t> </a:t>
            </a:r>
            <a:r>
              <a:rPr lang="en-GB" dirty="0" err="1" smtClean="0">
                <a:latin typeface="Cambria" charset="0"/>
                <a:ea typeface="Cambria" charset="0"/>
                <a:cs typeface="Cambria" charset="0"/>
              </a:rPr>
              <a:t>económicas</a:t>
            </a:r>
            <a:r>
              <a:rPr lang="en-GB" dirty="0" smtClean="0">
                <a:latin typeface="Cambria" charset="0"/>
                <a:ea typeface="Cambria" charset="0"/>
                <a:cs typeface="Cambria" charset="0"/>
              </a:rPr>
              <a:t> e </a:t>
            </a:r>
            <a:r>
              <a:rPr lang="en-GB" dirty="0" err="1" smtClean="0">
                <a:latin typeface="Cambria" charset="0"/>
                <a:ea typeface="Cambria" charset="0"/>
                <a:cs typeface="Cambria" charset="0"/>
              </a:rPr>
              <a:t>sociais</a:t>
            </a:r>
            <a:r>
              <a:rPr lang="en-GB" dirty="0" smtClean="0">
                <a:latin typeface="Cambria" charset="0"/>
                <a:ea typeface="Cambria" charset="0"/>
                <a:cs typeface="Cambria" charset="0"/>
              </a:rPr>
              <a:t> dos </a:t>
            </a:r>
            <a:r>
              <a:rPr lang="en-GB" dirty="0" err="1" smtClean="0">
                <a:latin typeface="Cambria" charset="0"/>
                <a:ea typeface="Cambria" charset="0"/>
                <a:cs typeface="Cambria" charset="0"/>
              </a:rPr>
              <a:t>países</a:t>
            </a:r>
            <a:r>
              <a:rPr lang="en-GB" dirty="0" smtClean="0">
                <a:latin typeface="Cambria" charset="0"/>
                <a:ea typeface="Cambria" charset="0"/>
                <a:cs typeface="Cambria" charset="0"/>
              </a:rPr>
              <a:t> da </a:t>
            </a:r>
            <a:r>
              <a:rPr lang="en-GB" dirty="0" err="1" smtClean="0">
                <a:latin typeface="Cambria" charset="0"/>
                <a:ea typeface="Cambria" charset="0"/>
                <a:cs typeface="Cambria" charset="0"/>
              </a:rPr>
              <a:t>União</a:t>
            </a:r>
            <a:r>
              <a:rPr lang="en-GB" dirty="0" smtClean="0">
                <a:latin typeface="Cambria" charset="0"/>
                <a:ea typeface="Cambria" charset="0"/>
                <a:cs typeface="Cambria" charset="0"/>
              </a:rPr>
              <a:t> </a:t>
            </a:r>
            <a:r>
              <a:rPr lang="en-GB" dirty="0" err="1" smtClean="0">
                <a:latin typeface="Cambria" charset="0"/>
                <a:ea typeface="Cambria" charset="0"/>
                <a:cs typeface="Cambria" charset="0"/>
              </a:rPr>
              <a:t>Europeia</a:t>
            </a:r>
            <a:r>
              <a:rPr lang="pt-PT" dirty="0" smtClean="0">
                <a:latin typeface="Cambria" charset="0"/>
                <a:ea typeface="Cambria" charset="0"/>
                <a:cs typeface="Cambria" charset="0"/>
              </a:rPr>
              <a:t>.</a:t>
            </a:r>
          </a:p>
        </p:txBody>
      </p:sp>
      <p:sp>
        <p:nvSpPr>
          <p:cNvPr id="5" name="Slide Number Placeholder 4"/>
          <p:cNvSpPr>
            <a:spLocks noGrp="1"/>
          </p:cNvSpPr>
          <p:nvPr>
            <p:ph type="sldNum" sz="quarter" idx="12"/>
          </p:nvPr>
        </p:nvSpPr>
        <p:spPr/>
        <p:txBody>
          <a:bodyPr/>
          <a:lstStyle/>
          <a:p>
            <a:fld id="{02C18D91-B945-4FD3-989D-F3588EB349E4}" type="slidenum">
              <a:rPr lang="pt-PT" smtClean="0"/>
              <a:pPr/>
              <a:t>4</a:t>
            </a:fld>
            <a:endParaRPr lang="pt-PT"/>
          </a:p>
        </p:txBody>
      </p:sp>
      <p:pic>
        <p:nvPicPr>
          <p:cNvPr id="6" name="Picture 2" descr="C:\Documents and Settings\lcerdeira\Os meus documentos\As minhas imagens\forum\Nova imagem.JPG"/>
          <p:cNvPicPr>
            <a:picLocks noChangeAspect="1" noChangeArrowheads="1"/>
          </p:cNvPicPr>
          <p:nvPr/>
        </p:nvPicPr>
        <p:blipFill>
          <a:blip r:embed="rId2" cstate="print"/>
          <a:srcRect/>
          <a:stretch>
            <a:fillRect/>
          </a:stretch>
        </p:blipFill>
        <p:spPr bwMode="auto">
          <a:xfrm>
            <a:off x="0" y="177919"/>
            <a:ext cx="3635896" cy="1319802"/>
          </a:xfrm>
          <a:prstGeom prst="rect">
            <a:avLst/>
          </a:prstGeom>
          <a:noFill/>
          <a:ln w="9525">
            <a:noFill/>
            <a:miter lim="800000"/>
            <a:headEnd/>
            <a:tailEnd/>
          </a:ln>
        </p:spPr>
      </p:pic>
      <p:pic>
        <p:nvPicPr>
          <p:cNvPr id="7" name="Imagem 6"/>
          <p:cNvPicPr/>
          <p:nvPr/>
        </p:nvPicPr>
        <p:blipFill>
          <a:blip r:embed="rId3">
            <a:extLst>
              <a:ext uri="{28A0092B-C50C-407E-A947-70E740481C1C}">
                <a14:useLocalDpi xmlns:a14="http://schemas.microsoft.com/office/drawing/2010/main" val="0"/>
              </a:ext>
            </a:extLst>
          </a:blip>
          <a:srcRect/>
          <a:stretch>
            <a:fillRect/>
          </a:stretch>
        </p:blipFill>
        <p:spPr bwMode="auto">
          <a:xfrm>
            <a:off x="3965036" y="260648"/>
            <a:ext cx="663389" cy="903066"/>
          </a:xfrm>
          <a:prstGeom prst="rect">
            <a:avLst/>
          </a:prstGeom>
          <a:noFill/>
          <a:ln>
            <a:noFill/>
          </a:ln>
          <a:effectLst/>
        </p:spPr>
      </p:pic>
      <p:pic>
        <p:nvPicPr>
          <p:cNvPr id="8" name="Imagem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2983" y="328082"/>
            <a:ext cx="873699" cy="765744"/>
          </a:xfrm>
          <a:prstGeom prst="rect">
            <a:avLst/>
          </a:prstGeom>
          <a:noFill/>
          <a:ln>
            <a:noFill/>
          </a:ln>
          <a:effectLst/>
        </p:spPr>
      </p:pic>
      <p:pic>
        <p:nvPicPr>
          <p:cNvPr id="9" name="Imagem 8"/>
          <p:cNvPicPr/>
          <p:nvPr/>
        </p:nvPicPr>
        <p:blipFill>
          <a:blip r:embed="rId5">
            <a:extLst>
              <a:ext uri="{28A0092B-C50C-407E-A947-70E740481C1C}">
                <a14:useLocalDpi xmlns:a14="http://schemas.microsoft.com/office/drawing/2010/main" val="0"/>
              </a:ext>
            </a:extLst>
          </a:blip>
          <a:srcRect/>
          <a:stretch>
            <a:fillRect/>
          </a:stretch>
        </p:blipFill>
        <p:spPr bwMode="auto">
          <a:xfrm>
            <a:off x="6067578" y="328082"/>
            <a:ext cx="721274" cy="765744"/>
          </a:xfrm>
          <a:prstGeom prst="rect">
            <a:avLst/>
          </a:prstGeom>
          <a:noFill/>
          <a:ln>
            <a:noFill/>
          </a:ln>
          <a:effectLst/>
        </p:spPr>
      </p:pic>
      <p:pic>
        <p:nvPicPr>
          <p:cNvPr id="10" name="Imagem 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8265" y="368292"/>
            <a:ext cx="802884" cy="725533"/>
          </a:xfrm>
          <a:prstGeom prst="rect">
            <a:avLst/>
          </a:prstGeom>
          <a:noFill/>
          <a:ln>
            <a:noFill/>
          </a:ln>
          <a:effectLst/>
        </p:spPr>
      </p:pic>
      <p:pic>
        <p:nvPicPr>
          <p:cNvPr id="11" name="Imagem 10"/>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32045" y="365400"/>
            <a:ext cx="890828" cy="687335"/>
          </a:xfrm>
          <a:prstGeom prst="rect">
            <a:avLst/>
          </a:prstGeom>
          <a:noFill/>
          <a:ln>
            <a:noFill/>
          </a:ln>
          <a:effectLst/>
        </p:spPr>
      </p:pic>
      <p:sp>
        <p:nvSpPr>
          <p:cNvPr id="4" name="Título 3"/>
          <p:cNvSpPr>
            <a:spLocks noGrp="1"/>
          </p:cNvSpPr>
          <p:nvPr>
            <p:ph type="title"/>
          </p:nvPr>
        </p:nvSpPr>
        <p:spPr/>
        <p:txBody>
          <a:bodyPr/>
          <a:lstStyle/>
          <a:p>
            <a:endParaRPr lang="pt-PT"/>
          </a:p>
        </p:txBody>
      </p:sp>
    </p:spTree>
    <p:extLst>
      <p:ext uri="{BB962C8B-B14F-4D97-AF65-F5344CB8AC3E}">
        <p14:creationId xmlns:p14="http://schemas.microsoft.com/office/powerpoint/2010/main" val="3929000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47" y="1511167"/>
            <a:ext cx="8229600" cy="1143000"/>
          </a:xfrm>
          <a:ln>
            <a:noFill/>
          </a:ln>
        </p:spPr>
        <p:txBody>
          <a:bodyPr>
            <a:normAutofit/>
          </a:bodyPr>
          <a:lstStyle/>
          <a:p>
            <a:pPr algn="l"/>
            <a:r>
              <a:rPr lang="pt-PT" sz="2800" b="1" dirty="0" smtClean="0">
                <a:latin typeface="Cambria" charset="0"/>
                <a:ea typeface="Cambria" charset="0"/>
                <a:cs typeface="Cambria" charset="0"/>
              </a:rPr>
              <a:t>Variáveis utilizadas</a:t>
            </a:r>
            <a:endParaRPr lang="pt-PT" sz="2800" b="1" dirty="0">
              <a:latin typeface="Cambria" charset="0"/>
              <a:ea typeface="Cambria" charset="0"/>
              <a:cs typeface="Cambria"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7912770"/>
              </p:ext>
            </p:extLst>
          </p:nvPr>
        </p:nvGraphicFramePr>
        <p:xfrm>
          <a:off x="449375" y="2461877"/>
          <a:ext cx="8229600" cy="4058920"/>
        </p:xfrm>
        <a:graphic>
          <a:graphicData uri="http://schemas.openxmlformats.org/drawingml/2006/table">
            <a:tbl>
              <a:tblPr firstRow="1" bandRow="1">
                <a:tableStyleId>{5C22544A-7EE6-4342-B048-85BDC9FD1C3A}</a:tableStyleId>
              </a:tblPr>
              <a:tblGrid>
                <a:gridCol w="2403640"/>
                <a:gridCol w="3750985"/>
                <a:gridCol w="2074975"/>
              </a:tblGrid>
              <a:tr h="370840">
                <a:tc>
                  <a:txBody>
                    <a:bodyPr/>
                    <a:lstStyle/>
                    <a:p>
                      <a:r>
                        <a:rPr lang="en-GB" noProof="0" smtClean="0"/>
                        <a:t>Scope</a:t>
                      </a:r>
                      <a:endParaRPr lang="en-GB" noProof="0"/>
                    </a:p>
                  </a:txBody>
                  <a:tcPr/>
                </a:tc>
                <a:tc>
                  <a:txBody>
                    <a:bodyPr/>
                    <a:lstStyle/>
                    <a:p>
                      <a:r>
                        <a:rPr lang="en-GB" noProof="0" smtClean="0"/>
                        <a:t>Variables</a:t>
                      </a:r>
                      <a:endParaRPr lang="en-GB" noProof="0"/>
                    </a:p>
                  </a:txBody>
                  <a:tcPr/>
                </a:tc>
                <a:tc>
                  <a:txBody>
                    <a:bodyPr/>
                    <a:lstStyle/>
                    <a:p>
                      <a:r>
                        <a:rPr lang="en-GB" noProof="0" smtClean="0"/>
                        <a:t>Source</a:t>
                      </a:r>
                      <a:endParaRPr lang="en-GB" noProof="0"/>
                    </a:p>
                  </a:txBody>
                  <a:tcPr/>
                </a:tc>
              </a:tr>
              <a:tr h="370840">
                <a:tc>
                  <a:txBody>
                    <a:bodyPr/>
                    <a:lstStyle/>
                    <a:p>
                      <a:pPr algn="just"/>
                      <a:r>
                        <a:rPr lang="en-GB" sz="1400" noProof="0" dirty="0" err="1" smtClean="0"/>
                        <a:t>Caraterísticas</a:t>
                      </a:r>
                      <a:r>
                        <a:rPr lang="en-GB" sz="1400" noProof="0" dirty="0" smtClean="0"/>
                        <a:t> dos </a:t>
                      </a:r>
                      <a:r>
                        <a:rPr lang="en-GB" sz="1400" noProof="0" dirty="0" err="1" smtClean="0"/>
                        <a:t>sistemas</a:t>
                      </a:r>
                      <a:r>
                        <a:rPr lang="en-GB" sz="1400" noProof="0" dirty="0" smtClean="0"/>
                        <a:t> de </a:t>
                      </a:r>
                      <a:r>
                        <a:rPr lang="en-GB" sz="1400" noProof="0" dirty="0" err="1" smtClean="0"/>
                        <a:t>ensino</a:t>
                      </a:r>
                      <a:r>
                        <a:rPr lang="en-GB" sz="1400" noProof="0" dirty="0" smtClean="0"/>
                        <a:t> superior </a:t>
                      </a:r>
                      <a:r>
                        <a:rPr lang="en-GB" sz="1400" noProof="0" dirty="0" err="1" smtClean="0"/>
                        <a:t>nos</a:t>
                      </a:r>
                      <a:r>
                        <a:rPr lang="en-GB" sz="1400" baseline="0" noProof="0" dirty="0" smtClean="0"/>
                        <a:t> </a:t>
                      </a:r>
                      <a:r>
                        <a:rPr lang="en-GB" sz="1400" baseline="0" noProof="0" dirty="0" err="1" smtClean="0"/>
                        <a:t>países</a:t>
                      </a:r>
                      <a:r>
                        <a:rPr lang="en-GB" sz="1400" baseline="0" noProof="0" dirty="0" smtClean="0"/>
                        <a:t> da </a:t>
                      </a:r>
                      <a:r>
                        <a:rPr lang="en-GB" sz="1400" baseline="0" noProof="0" dirty="0" err="1" smtClean="0"/>
                        <a:t>União</a:t>
                      </a:r>
                      <a:r>
                        <a:rPr lang="en-GB" sz="1400" baseline="0" noProof="0" dirty="0" smtClean="0"/>
                        <a:t> </a:t>
                      </a:r>
                      <a:r>
                        <a:rPr lang="en-GB" sz="1400" baseline="0" noProof="0" dirty="0" err="1" smtClean="0"/>
                        <a:t>Europeia</a:t>
                      </a:r>
                      <a:endParaRPr lang="en-GB" sz="1400" noProof="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400" noProof="0" dirty="0" err="1" smtClean="0"/>
                        <a:t>Estudantes</a:t>
                      </a:r>
                      <a:r>
                        <a:rPr lang="en-GB" sz="1400" noProof="0" dirty="0" smtClean="0"/>
                        <a:t> do </a:t>
                      </a:r>
                      <a:r>
                        <a:rPr lang="en-GB" sz="1400" noProof="0" dirty="0" err="1" smtClean="0"/>
                        <a:t>Ensino</a:t>
                      </a:r>
                      <a:r>
                        <a:rPr lang="en-GB" sz="1400" noProof="0" dirty="0" smtClean="0"/>
                        <a:t> Superior </a:t>
                      </a:r>
                      <a:r>
                        <a:rPr lang="en-GB" sz="1400" baseline="0" noProof="0" dirty="0" smtClean="0"/>
                        <a:t>(total) -</a:t>
                      </a:r>
                      <a:r>
                        <a:rPr lang="en-GB" sz="1400" noProof="0" dirty="0" smtClean="0"/>
                        <a:t> 2015</a:t>
                      </a:r>
                    </a:p>
                    <a:p>
                      <a:r>
                        <a:rPr lang="en-GB" sz="1400" noProof="0" dirty="0" err="1" smtClean="0"/>
                        <a:t>Investimento</a:t>
                      </a:r>
                      <a:r>
                        <a:rPr lang="en-GB" sz="1400" noProof="0" dirty="0" smtClean="0"/>
                        <a:t> </a:t>
                      </a:r>
                      <a:r>
                        <a:rPr lang="en-GB" sz="1400" noProof="0" dirty="0" err="1" smtClean="0"/>
                        <a:t>em</a:t>
                      </a:r>
                      <a:r>
                        <a:rPr lang="en-GB" sz="1400" noProof="0" dirty="0" smtClean="0"/>
                        <a:t> </a:t>
                      </a:r>
                      <a:r>
                        <a:rPr lang="en-GB" sz="1400" noProof="0" dirty="0" err="1" smtClean="0"/>
                        <a:t>atividades</a:t>
                      </a:r>
                      <a:r>
                        <a:rPr lang="en-GB" sz="1400" noProof="0" dirty="0" smtClean="0"/>
                        <a:t> </a:t>
                      </a:r>
                      <a:r>
                        <a:rPr lang="en-GB" sz="1400" baseline="0" noProof="0" dirty="0" smtClean="0"/>
                        <a:t>I&amp;D (total) -</a:t>
                      </a:r>
                      <a:r>
                        <a:rPr lang="en-GB" sz="1400" noProof="0" dirty="0" smtClean="0"/>
                        <a:t> 2014</a:t>
                      </a:r>
                      <a:endParaRPr lang="en-GB" sz="1400" noProof="0" dirty="0"/>
                    </a:p>
                  </a:txBody>
                  <a:tcPr/>
                </a:tc>
                <a:tc>
                  <a:txBody>
                    <a:bodyPr/>
                    <a:lstStyle/>
                    <a:p>
                      <a:r>
                        <a:rPr lang="en-GB" sz="1400" noProof="0" dirty="0" smtClean="0"/>
                        <a:t>EUROSTAT (</a:t>
                      </a:r>
                      <a:r>
                        <a:rPr lang="en-GB" sz="1400" baseline="0" noProof="0" dirty="0" smtClean="0"/>
                        <a:t>de PORDATA)</a:t>
                      </a:r>
                      <a:endParaRPr lang="en-GB" sz="1400" noProof="0" dirty="0"/>
                    </a:p>
                  </a:txBody>
                  <a:tcPr/>
                </a:tc>
              </a:tr>
              <a:tr h="370840">
                <a:tc>
                  <a:txBody>
                    <a:bodyPr/>
                    <a:lstStyle/>
                    <a:p>
                      <a:r>
                        <a:rPr lang="en-GB" sz="1400" noProof="0" dirty="0" err="1" smtClean="0"/>
                        <a:t>Fluxo</a:t>
                      </a:r>
                      <a:r>
                        <a:rPr lang="en-GB" sz="1400" noProof="0" dirty="0" smtClean="0"/>
                        <a:t> de </a:t>
                      </a:r>
                      <a:r>
                        <a:rPr lang="en-GB" sz="1400" noProof="0" dirty="0" err="1" smtClean="0"/>
                        <a:t>estudantes</a:t>
                      </a:r>
                      <a:r>
                        <a:rPr lang="en-GB" sz="1400" noProof="0" dirty="0" smtClean="0"/>
                        <a:t> ERASMUS</a:t>
                      </a:r>
                      <a:endParaRPr lang="en-GB" sz="1400" noProof="0" dirty="0"/>
                    </a:p>
                  </a:txBody>
                  <a:tcPr/>
                </a:tc>
                <a:tc>
                  <a:txBody>
                    <a:bodyPr/>
                    <a:lstStyle/>
                    <a:p>
                      <a:r>
                        <a:rPr lang="en-GB" sz="1400" noProof="0" dirty="0" smtClean="0"/>
                        <a:t>Entrada de </a:t>
                      </a:r>
                      <a:r>
                        <a:rPr lang="en-GB" sz="1400" noProof="0" dirty="0" err="1" smtClean="0"/>
                        <a:t>estudantes</a:t>
                      </a:r>
                      <a:r>
                        <a:rPr lang="en-GB" sz="1400" noProof="0" dirty="0" smtClean="0"/>
                        <a:t> Erasmus / </a:t>
                      </a:r>
                      <a:r>
                        <a:rPr lang="en-GB" sz="1400" noProof="0" dirty="0" err="1" smtClean="0"/>
                        <a:t>Recebidos</a:t>
                      </a:r>
                      <a:r>
                        <a:rPr lang="en-GB" sz="1400" noProof="0" dirty="0" smtClean="0"/>
                        <a:t> </a:t>
                      </a:r>
                      <a:r>
                        <a:rPr lang="en-GB" sz="1400" noProof="0" dirty="0" err="1" smtClean="0"/>
                        <a:t>por</a:t>
                      </a:r>
                      <a:r>
                        <a:rPr lang="en-GB" sz="1400" baseline="0" noProof="0" dirty="0" smtClean="0"/>
                        <a:t> </a:t>
                      </a:r>
                      <a:r>
                        <a:rPr lang="en-GB" sz="1400" baseline="0" noProof="0" dirty="0" err="1" smtClean="0"/>
                        <a:t>país</a:t>
                      </a:r>
                      <a:r>
                        <a:rPr lang="en-GB" sz="1400" baseline="0" noProof="0" dirty="0" smtClean="0"/>
                        <a:t> de </a:t>
                      </a:r>
                      <a:r>
                        <a:rPr lang="en-GB" sz="1400" baseline="0" noProof="0" dirty="0" err="1" smtClean="0"/>
                        <a:t>acolhimento</a:t>
                      </a:r>
                      <a:endParaRPr lang="en-GB" sz="1400" noProof="0" dirty="0"/>
                    </a:p>
                  </a:txBody>
                  <a:tcPr/>
                </a:tc>
                <a:tc>
                  <a:txBody>
                    <a:bodyPr/>
                    <a:lstStyle/>
                    <a:p>
                      <a:r>
                        <a:rPr lang="en-GB" sz="1400" noProof="0" dirty="0" err="1" smtClean="0"/>
                        <a:t>Comissão</a:t>
                      </a:r>
                      <a:r>
                        <a:rPr lang="en-GB" sz="1400" noProof="0" dirty="0" smtClean="0"/>
                        <a:t> </a:t>
                      </a:r>
                      <a:r>
                        <a:rPr lang="en-GB" sz="1400" noProof="0" dirty="0" err="1" smtClean="0"/>
                        <a:t>Europeia</a:t>
                      </a:r>
                      <a:r>
                        <a:rPr lang="en-GB" sz="1400" noProof="0" dirty="0" smtClean="0"/>
                        <a:t>, BO, Business </a:t>
                      </a:r>
                      <a:r>
                        <a:rPr lang="en-GB" sz="1400" noProof="0" dirty="0" err="1" smtClean="0"/>
                        <a:t>Objetcs</a:t>
                      </a:r>
                      <a:r>
                        <a:rPr lang="en-GB" sz="1400" noProof="0" dirty="0" smtClean="0"/>
                        <a:t>; National Agency  ERASMUS</a:t>
                      </a:r>
                      <a:endParaRPr lang="en-GB" sz="1400" noProof="0" dirty="0"/>
                    </a:p>
                  </a:txBody>
                  <a:tcPr/>
                </a:tc>
              </a:tr>
              <a:tr h="370840">
                <a:tc>
                  <a:txBody>
                    <a:bodyPr/>
                    <a:lstStyle/>
                    <a:p>
                      <a:pPr algn="just"/>
                      <a:r>
                        <a:rPr lang="en-GB" sz="1400" noProof="0" dirty="0" err="1" smtClean="0"/>
                        <a:t>Caraterísitcas</a:t>
                      </a:r>
                      <a:r>
                        <a:rPr lang="en-GB" sz="1400" noProof="0" dirty="0" smtClean="0"/>
                        <a:t> </a:t>
                      </a:r>
                      <a:r>
                        <a:rPr lang="en-GB" sz="1400" noProof="0" dirty="0" err="1" smtClean="0"/>
                        <a:t>económicas</a:t>
                      </a:r>
                      <a:r>
                        <a:rPr lang="en-GB" sz="1400" noProof="0" dirty="0" smtClean="0"/>
                        <a:t> e </a:t>
                      </a:r>
                      <a:r>
                        <a:rPr lang="en-GB" sz="1400" noProof="0" dirty="0" err="1" smtClean="0"/>
                        <a:t>sociais</a:t>
                      </a:r>
                      <a:r>
                        <a:rPr lang="en-GB" sz="1400" noProof="0" dirty="0" smtClean="0"/>
                        <a:t> dos </a:t>
                      </a:r>
                      <a:r>
                        <a:rPr lang="en-GB" sz="1400" noProof="0" dirty="0" err="1" smtClean="0"/>
                        <a:t>países</a:t>
                      </a:r>
                      <a:r>
                        <a:rPr lang="en-GB" sz="1400" noProof="0" dirty="0" smtClean="0"/>
                        <a:t> da </a:t>
                      </a:r>
                      <a:r>
                        <a:rPr lang="en-GB" sz="1400" noProof="0" dirty="0" err="1" smtClean="0"/>
                        <a:t>União</a:t>
                      </a:r>
                      <a:r>
                        <a:rPr lang="en-GB" sz="1400" noProof="0" dirty="0" smtClean="0"/>
                        <a:t> </a:t>
                      </a:r>
                      <a:r>
                        <a:rPr lang="en-GB" sz="1400" noProof="0" dirty="0" err="1" smtClean="0"/>
                        <a:t>Europeia</a:t>
                      </a:r>
                      <a:endParaRPr lang="en-GB" sz="1400" noProof="0" dirty="0"/>
                    </a:p>
                  </a:txBody>
                  <a:tcPr/>
                </a:tc>
                <a:tc>
                  <a:txBody>
                    <a:bodyPr/>
                    <a:lstStyle/>
                    <a:p>
                      <a:r>
                        <a:rPr lang="en-GB" sz="1400" baseline="0" noProof="0" dirty="0" err="1" smtClean="0"/>
                        <a:t>Produto</a:t>
                      </a:r>
                      <a:r>
                        <a:rPr lang="en-GB" sz="1400" baseline="0" noProof="0" dirty="0" smtClean="0"/>
                        <a:t> </a:t>
                      </a:r>
                      <a:r>
                        <a:rPr lang="en-GB" sz="1400" baseline="0" noProof="0" dirty="0" err="1" smtClean="0"/>
                        <a:t>interno</a:t>
                      </a:r>
                      <a:r>
                        <a:rPr lang="en-GB" sz="1400" baseline="0" noProof="0" dirty="0" smtClean="0"/>
                        <a:t> </a:t>
                      </a:r>
                      <a:r>
                        <a:rPr lang="en-GB" sz="1400" baseline="0" noProof="0" dirty="0" err="1" smtClean="0"/>
                        <a:t>bruto</a:t>
                      </a:r>
                      <a:r>
                        <a:rPr lang="en-GB" sz="1400" baseline="0" noProof="0" dirty="0" smtClean="0"/>
                        <a:t> </a:t>
                      </a:r>
                      <a:r>
                        <a:rPr lang="en-GB" sz="1400" noProof="0" dirty="0" smtClean="0"/>
                        <a:t>(UE28=100)</a:t>
                      </a:r>
                      <a:r>
                        <a:rPr lang="en-GB" sz="1400" baseline="0" noProof="0" dirty="0" smtClean="0"/>
                        <a:t> -</a:t>
                      </a:r>
                      <a:r>
                        <a:rPr lang="en-GB" sz="1400" noProof="0" dirty="0" smtClean="0"/>
                        <a:t> 2015</a:t>
                      </a:r>
                    </a:p>
                    <a:p>
                      <a:r>
                        <a:rPr lang="en-GB" sz="1400" noProof="0" dirty="0" smtClean="0"/>
                        <a:t>Taxa</a:t>
                      </a:r>
                      <a:r>
                        <a:rPr lang="en-GB" sz="1400" baseline="0" noProof="0" dirty="0" smtClean="0"/>
                        <a:t> de </a:t>
                      </a:r>
                      <a:r>
                        <a:rPr lang="en-GB" sz="1400" baseline="0" noProof="0" dirty="0" err="1" smtClean="0"/>
                        <a:t>emprego</a:t>
                      </a:r>
                      <a:r>
                        <a:rPr lang="en-GB" sz="1400" noProof="0" dirty="0" smtClean="0"/>
                        <a:t> (total)</a:t>
                      </a:r>
                      <a:r>
                        <a:rPr lang="en-GB" sz="1400" baseline="0" noProof="0" dirty="0" smtClean="0"/>
                        <a:t> -</a:t>
                      </a:r>
                      <a:r>
                        <a:rPr lang="en-GB" sz="1400" noProof="0" dirty="0" smtClean="0"/>
                        <a:t> 2015</a:t>
                      </a:r>
                    </a:p>
                    <a:p>
                      <a:r>
                        <a:rPr lang="en-GB" sz="1400" baseline="0" noProof="0" dirty="0" err="1" smtClean="0"/>
                        <a:t>Despesas</a:t>
                      </a:r>
                      <a:r>
                        <a:rPr lang="en-GB" sz="1400" baseline="0" noProof="0" dirty="0" smtClean="0"/>
                        <a:t> </a:t>
                      </a:r>
                      <a:r>
                        <a:rPr lang="en-GB" sz="1400" baseline="0" noProof="0" dirty="0" err="1" smtClean="0"/>
                        <a:t>públicas</a:t>
                      </a:r>
                      <a:r>
                        <a:rPr lang="en-GB" sz="1400" baseline="0" noProof="0" dirty="0" smtClean="0"/>
                        <a:t> </a:t>
                      </a:r>
                      <a:r>
                        <a:rPr lang="en-GB" sz="1400" baseline="0" noProof="0" dirty="0" err="1" smtClean="0"/>
                        <a:t>em</a:t>
                      </a:r>
                      <a:r>
                        <a:rPr lang="en-GB" sz="1400" baseline="0" noProof="0" dirty="0" smtClean="0"/>
                        <a:t> </a:t>
                      </a:r>
                      <a:r>
                        <a:rPr lang="en-GB" sz="1400" baseline="0" noProof="0" dirty="0" err="1" smtClean="0"/>
                        <a:t>educação</a:t>
                      </a:r>
                      <a:r>
                        <a:rPr lang="en-GB" sz="1400" baseline="0" noProof="0" dirty="0" smtClean="0"/>
                        <a:t> - </a:t>
                      </a:r>
                      <a:r>
                        <a:rPr lang="en-GB" sz="1400" noProof="0" dirty="0" smtClean="0"/>
                        <a:t>(PPS)Tot</a:t>
                      </a:r>
                      <a:r>
                        <a:rPr lang="en-GB" sz="1400" baseline="0" noProof="0" dirty="0" smtClean="0"/>
                        <a:t> -</a:t>
                      </a:r>
                      <a:r>
                        <a:rPr lang="en-GB" sz="1400" noProof="0" dirty="0" smtClean="0"/>
                        <a:t> 2012</a:t>
                      </a:r>
                    </a:p>
                    <a:p>
                      <a:r>
                        <a:rPr lang="en-GB" sz="1400" noProof="0" dirty="0" smtClean="0"/>
                        <a:t>Camas de hospital </a:t>
                      </a:r>
                      <a:r>
                        <a:rPr lang="en-GB" sz="1400" noProof="0" dirty="0" err="1" smtClean="0"/>
                        <a:t>por</a:t>
                      </a:r>
                      <a:r>
                        <a:rPr lang="en-GB" sz="1400" noProof="0" dirty="0" smtClean="0"/>
                        <a:t> 100 000 </a:t>
                      </a:r>
                      <a:r>
                        <a:rPr lang="en-GB" sz="1400" noProof="0" dirty="0" err="1" smtClean="0"/>
                        <a:t>habitantes</a:t>
                      </a:r>
                      <a:r>
                        <a:rPr lang="en-GB" sz="1400" baseline="0" noProof="0" dirty="0" smtClean="0"/>
                        <a:t> - </a:t>
                      </a:r>
                      <a:r>
                        <a:rPr lang="en-GB" sz="1400" noProof="0" dirty="0" smtClean="0"/>
                        <a:t>2013</a:t>
                      </a:r>
                    </a:p>
                    <a:p>
                      <a:r>
                        <a:rPr lang="en-GB" sz="1400" noProof="0" dirty="0" err="1" smtClean="0"/>
                        <a:t>Densidade</a:t>
                      </a:r>
                      <a:r>
                        <a:rPr lang="en-GB" sz="1400" baseline="0" noProof="0" dirty="0" smtClean="0"/>
                        <a:t> </a:t>
                      </a:r>
                      <a:r>
                        <a:rPr lang="en-GB" sz="1400" baseline="0" noProof="0" dirty="0" err="1" smtClean="0"/>
                        <a:t>populacional</a:t>
                      </a:r>
                      <a:r>
                        <a:rPr lang="en-GB" sz="1400" baseline="0" noProof="0" dirty="0" smtClean="0"/>
                        <a:t> - 2014</a:t>
                      </a:r>
                    </a:p>
                    <a:p>
                      <a:r>
                        <a:rPr lang="en-GB" sz="1400" noProof="0" dirty="0" err="1" smtClean="0">
                          <a:solidFill>
                            <a:schemeClr val="tx1"/>
                          </a:solidFill>
                        </a:rPr>
                        <a:t>Índice</a:t>
                      </a:r>
                      <a:r>
                        <a:rPr lang="en-GB" sz="1400" noProof="0" dirty="0" smtClean="0">
                          <a:solidFill>
                            <a:schemeClr val="tx1"/>
                          </a:solidFill>
                        </a:rPr>
                        <a:t> de </a:t>
                      </a:r>
                      <a:r>
                        <a:rPr lang="en-GB" sz="1400" noProof="0" dirty="0" err="1" smtClean="0">
                          <a:solidFill>
                            <a:schemeClr val="tx1"/>
                          </a:solidFill>
                        </a:rPr>
                        <a:t>Dependência</a:t>
                      </a:r>
                      <a:r>
                        <a:rPr lang="en-GB" sz="1400" baseline="0" noProof="0" dirty="0" smtClean="0">
                          <a:solidFill>
                            <a:schemeClr val="tx1"/>
                          </a:solidFill>
                        </a:rPr>
                        <a:t> dos </a:t>
                      </a:r>
                      <a:r>
                        <a:rPr lang="en-GB" sz="1400" baseline="0" noProof="0" dirty="0" err="1" smtClean="0">
                          <a:solidFill>
                            <a:schemeClr val="tx1"/>
                          </a:solidFill>
                        </a:rPr>
                        <a:t>jovens</a:t>
                      </a:r>
                      <a:r>
                        <a:rPr lang="en-GB" sz="1400" baseline="0" noProof="0" dirty="0" smtClean="0">
                          <a:solidFill>
                            <a:schemeClr val="tx1"/>
                          </a:solidFill>
                        </a:rPr>
                        <a:t>-</a:t>
                      </a:r>
                      <a:r>
                        <a:rPr lang="en-GB" sz="1400" noProof="0" dirty="0" smtClean="0">
                          <a:solidFill>
                            <a:schemeClr val="tx1"/>
                          </a:solidFill>
                        </a:rPr>
                        <a:t> </a:t>
                      </a:r>
                      <a:r>
                        <a:rPr lang="en-GB" sz="1400" noProof="0" dirty="0" smtClean="0"/>
                        <a:t>2014</a:t>
                      </a:r>
                    </a:p>
                    <a:p>
                      <a:r>
                        <a:rPr lang="en-GB" sz="1400" noProof="0" dirty="0" err="1" smtClean="0"/>
                        <a:t>População</a:t>
                      </a:r>
                      <a:r>
                        <a:rPr lang="en-GB" sz="1400" noProof="0" dirty="0" smtClean="0"/>
                        <a:t> </a:t>
                      </a:r>
                      <a:r>
                        <a:rPr lang="en-GB" sz="1400" noProof="0" dirty="0" err="1" smtClean="0"/>
                        <a:t>empregue</a:t>
                      </a:r>
                      <a:r>
                        <a:rPr lang="en-GB" sz="1400" noProof="0" dirty="0" smtClean="0"/>
                        <a:t> no </a:t>
                      </a:r>
                      <a:r>
                        <a:rPr lang="en-GB" sz="1400" noProof="0" dirty="0" err="1" smtClean="0"/>
                        <a:t>setor</a:t>
                      </a:r>
                      <a:r>
                        <a:rPr lang="en-GB" sz="1400" noProof="0" dirty="0" smtClean="0"/>
                        <a:t> </a:t>
                      </a:r>
                      <a:r>
                        <a:rPr lang="en-GB" sz="1400" noProof="0" dirty="0" err="1" smtClean="0"/>
                        <a:t>secundário</a:t>
                      </a:r>
                      <a:r>
                        <a:rPr lang="en-GB" sz="1400" baseline="0" noProof="0" dirty="0" smtClean="0"/>
                        <a:t> - </a:t>
                      </a:r>
                      <a:r>
                        <a:rPr lang="en-GB" sz="1400" noProof="0" dirty="0" smtClean="0"/>
                        <a:t>2014</a:t>
                      </a:r>
                    </a:p>
                    <a:p>
                      <a:pPr marL="0" marR="0" indent="0" algn="l" defTabSz="457200" rtl="0" eaLnBrk="1" fontAlgn="auto" latinLnBrk="0" hangingPunct="1">
                        <a:lnSpc>
                          <a:spcPct val="100000"/>
                        </a:lnSpc>
                        <a:spcBef>
                          <a:spcPts val="0"/>
                        </a:spcBef>
                        <a:spcAft>
                          <a:spcPts val="0"/>
                        </a:spcAft>
                        <a:buClrTx/>
                        <a:buSzTx/>
                        <a:buFontTx/>
                        <a:buNone/>
                        <a:tabLst/>
                        <a:defRPr/>
                      </a:pPr>
                      <a:r>
                        <a:rPr lang="en-GB" sz="1400" noProof="0" dirty="0" err="1" smtClean="0"/>
                        <a:t>População</a:t>
                      </a:r>
                      <a:r>
                        <a:rPr lang="en-GB" sz="1400" noProof="0" dirty="0" smtClean="0"/>
                        <a:t> </a:t>
                      </a:r>
                      <a:r>
                        <a:rPr lang="en-GB" sz="1400" noProof="0" dirty="0" err="1" smtClean="0"/>
                        <a:t>empregue</a:t>
                      </a:r>
                      <a:r>
                        <a:rPr lang="en-GB" sz="1400" noProof="0" dirty="0" smtClean="0"/>
                        <a:t> no </a:t>
                      </a:r>
                      <a:r>
                        <a:rPr lang="en-GB" sz="1400" noProof="0" dirty="0" err="1" smtClean="0"/>
                        <a:t>setor</a:t>
                      </a:r>
                      <a:r>
                        <a:rPr lang="en-GB" sz="1400" noProof="0" dirty="0" smtClean="0"/>
                        <a:t> </a:t>
                      </a:r>
                      <a:r>
                        <a:rPr lang="en-GB" sz="1400" noProof="0" dirty="0" err="1" smtClean="0"/>
                        <a:t>terciário</a:t>
                      </a:r>
                      <a:r>
                        <a:rPr lang="en-GB" sz="1400" baseline="0" noProof="0" dirty="0" smtClean="0"/>
                        <a:t> - </a:t>
                      </a:r>
                      <a:r>
                        <a:rPr lang="en-GB" sz="1400" noProof="0" dirty="0" smtClean="0"/>
                        <a:t>2014</a:t>
                      </a:r>
                    </a:p>
                    <a:p>
                      <a:endParaRPr lang="en-GB" sz="1400" noProof="0" dirty="0" smtClean="0"/>
                    </a:p>
                  </a:txBody>
                  <a:tcPr/>
                </a:tc>
                <a:tc>
                  <a:txBody>
                    <a:bodyPr/>
                    <a:lstStyle/>
                    <a:p>
                      <a:r>
                        <a:rPr lang="en-GB" sz="1400" noProof="0" dirty="0" smtClean="0"/>
                        <a:t>EUROSTAT (</a:t>
                      </a:r>
                      <a:r>
                        <a:rPr lang="en-GB" sz="1400" baseline="0" noProof="0" dirty="0" smtClean="0"/>
                        <a:t>de PORDATA)</a:t>
                      </a:r>
                      <a:endParaRPr lang="en-GB" sz="1400" noProof="0" dirty="0"/>
                    </a:p>
                  </a:txBody>
                  <a:tcPr/>
                </a:tc>
              </a:tr>
            </a:tbl>
          </a:graphicData>
        </a:graphic>
      </p:graphicFrame>
      <p:sp>
        <p:nvSpPr>
          <p:cNvPr id="5" name="Slide Number Placeholder 4"/>
          <p:cNvSpPr>
            <a:spLocks noGrp="1"/>
          </p:cNvSpPr>
          <p:nvPr>
            <p:ph type="sldNum" sz="quarter" idx="12"/>
          </p:nvPr>
        </p:nvSpPr>
        <p:spPr/>
        <p:txBody>
          <a:bodyPr/>
          <a:lstStyle/>
          <a:p>
            <a:fld id="{02C18D91-B945-4FD3-989D-F3588EB349E4}" type="slidenum">
              <a:rPr lang="pt-PT" smtClean="0"/>
              <a:pPr/>
              <a:t>5</a:t>
            </a:fld>
            <a:endParaRPr lang="pt-PT"/>
          </a:p>
        </p:txBody>
      </p:sp>
      <p:pic>
        <p:nvPicPr>
          <p:cNvPr id="7" name="Picture 2" descr="C:\Documents and Settings\lcerdeira\Os meus documentos\As minhas imagens\forum\Nova imagem.JPG"/>
          <p:cNvPicPr>
            <a:picLocks noChangeAspect="1" noChangeArrowheads="1"/>
          </p:cNvPicPr>
          <p:nvPr/>
        </p:nvPicPr>
        <p:blipFill>
          <a:blip r:embed="rId2" cstate="print"/>
          <a:srcRect/>
          <a:stretch>
            <a:fillRect/>
          </a:stretch>
        </p:blipFill>
        <p:spPr bwMode="auto">
          <a:xfrm>
            <a:off x="0" y="177919"/>
            <a:ext cx="3635896" cy="1319802"/>
          </a:xfrm>
          <a:prstGeom prst="rect">
            <a:avLst/>
          </a:prstGeom>
          <a:noFill/>
          <a:ln w="9525">
            <a:noFill/>
            <a:miter lim="800000"/>
            <a:headEnd/>
            <a:tailEnd/>
          </a:ln>
        </p:spPr>
      </p:pic>
      <p:pic>
        <p:nvPicPr>
          <p:cNvPr id="8" name="Imagem 7"/>
          <p:cNvPicPr/>
          <p:nvPr/>
        </p:nvPicPr>
        <p:blipFill>
          <a:blip r:embed="rId3">
            <a:extLst>
              <a:ext uri="{28A0092B-C50C-407E-A947-70E740481C1C}">
                <a14:useLocalDpi xmlns:a14="http://schemas.microsoft.com/office/drawing/2010/main" val="0"/>
              </a:ext>
            </a:extLst>
          </a:blip>
          <a:srcRect/>
          <a:stretch>
            <a:fillRect/>
          </a:stretch>
        </p:blipFill>
        <p:spPr bwMode="auto">
          <a:xfrm>
            <a:off x="3965036" y="260648"/>
            <a:ext cx="663389" cy="903066"/>
          </a:xfrm>
          <a:prstGeom prst="rect">
            <a:avLst/>
          </a:prstGeom>
          <a:noFill/>
          <a:ln>
            <a:noFill/>
          </a:ln>
          <a:effectLst/>
        </p:spPr>
      </p:pic>
      <p:pic>
        <p:nvPicPr>
          <p:cNvPr id="9" name="Imagem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2983" y="328082"/>
            <a:ext cx="873699" cy="765744"/>
          </a:xfrm>
          <a:prstGeom prst="rect">
            <a:avLst/>
          </a:prstGeom>
          <a:noFill/>
          <a:ln>
            <a:noFill/>
          </a:ln>
          <a:effectLst/>
        </p:spPr>
      </p:pic>
      <p:pic>
        <p:nvPicPr>
          <p:cNvPr id="10" name="Imagem 9"/>
          <p:cNvPicPr/>
          <p:nvPr/>
        </p:nvPicPr>
        <p:blipFill>
          <a:blip r:embed="rId5">
            <a:extLst>
              <a:ext uri="{28A0092B-C50C-407E-A947-70E740481C1C}">
                <a14:useLocalDpi xmlns:a14="http://schemas.microsoft.com/office/drawing/2010/main" val="0"/>
              </a:ext>
            </a:extLst>
          </a:blip>
          <a:srcRect/>
          <a:stretch>
            <a:fillRect/>
          </a:stretch>
        </p:blipFill>
        <p:spPr bwMode="auto">
          <a:xfrm>
            <a:off x="6067578" y="328082"/>
            <a:ext cx="721274" cy="765744"/>
          </a:xfrm>
          <a:prstGeom prst="rect">
            <a:avLst/>
          </a:prstGeom>
          <a:noFill/>
          <a:ln>
            <a:noFill/>
          </a:ln>
          <a:effectLst/>
        </p:spPr>
      </p:pic>
      <p:pic>
        <p:nvPicPr>
          <p:cNvPr id="11" name="Imagem 10"/>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8265" y="368292"/>
            <a:ext cx="802884" cy="725533"/>
          </a:xfrm>
          <a:prstGeom prst="rect">
            <a:avLst/>
          </a:prstGeom>
          <a:noFill/>
          <a:ln>
            <a:noFill/>
          </a:ln>
          <a:effectLst/>
        </p:spPr>
      </p:pic>
      <p:pic>
        <p:nvPicPr>
          <p:cNvPr id="12" name="Imagem 1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32045" y="365400"/>
            <a:ext cx="890828" cy="687335"/>
          </a:xfrm>
          <a:prstGeom prst="rect">
            <a:avLst/>
          </a:prstGeom>
          <a:noFill/>
          <a:ln>
            <a:noFill/>
          </a:ln>
          <a:effectLst/>
        </p:spPr>
      </p:pic>
    </p:spTree>
    <p:extLst>
      <p:ext uri="{BB962C8B-B14F-4D97-AF65-F5344CB8AC3E}">
        <p14:creationId xmlns:p14="http://schemas.microsoft.com/office/powerpoint/2010/main" val="923996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02C18D91-B945-4FD3-989D-F3588EB349E4}" type="slidenum">
              <a:rPr lang="pt-PT" smtClean="0"/>
              <a:pPr/>
              <a:t>6</a:t>
            </a:fld>
            <a:endParaRPr lang="pt-PT"/>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55244342"/>
              </p:ext>
            </p:extLst>
          </p:nvPr>
        </p:nvGraphicFramePr>
        <p:xfrm>
          <a:off x="541765" y="2670085"/>
          <a:ext cx="8229600" cy="3967163"/>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799998" y="2337898"/>
            <a:ext cx="7713134" cy="369332"/>
          </a:xfrm>
          <a:prstGeom prst="rect">
            <a:avLst/>
          </a:prstGeom>
          <a:noFill/>
        </p:spPr>
        <p:txBody>
          <a:bodyPr wrap="square" rtlCol="0">
            <a:spAutoFit/>
          </a:bodyPr>
          <a:lstStyle/>
          <a:p>
            <a:pPr algn="ctr"/>
            <a:r>
              <a:rPr lang="en-GB" b="1" dirty="0" err="1" smtClean="0"/>
              <a:t>Entrada</a:t>
            </a:r>
            <a:r>
              <a:rPr lang="en-GB" b="1" dirty="0" smtClean="0"/>
              <a:t> de </a:t>
            </a:r>
            <a:r>
              <a:rPr lang="en-GB" b="1" dirty="0" err="1" smtClean="0"/>
              <a:t>estudantes</a:t>
            </a:r>
            <a:r>
              <a:rPr lang="en-GB" b="1" dirty="0" smtClean="0"/>
              <a:t> Erasmus / </a:t>
            </a:r>
            <a:r>
              <a:rPr lang="en-GB" b="1" dirty="0" err="1" smtClean="0"/>
              <a:t>Recebidos</a:t>
            </a:r>
            <a:r>
              <a:rPr lang="en-GB" b="1" dirty="0" smtClean="0"/>
              <a:t> </a:t>
            </a:r>
            <a:r>
              <a:rPr lang="en-GB" b="1" dirty="0" err="1" smtClean="0"/>
              <a:t>por</a:t>
            </a:r>
            <a:r>
              <a:rPr lang="en-GB" b="1" dirty="0" smtClean="0"/>
              <a:t> </a:t>
            </a:r>
            <a:r>
              <a:rPr lang="en-GB" b="1" dirty="0" err="1" smtClean="0"/>
              <a:t>país</a:t>
            </a:r>
            <a:endParaRPr lang="en-GB" b="1" dirty="0"/>
          </a:p>
        </p:txBody>
      </p:sp>
      <p:pic>
        <p:nvPicPr>
          <p:cNvPr id="6" name="Picture 2" descr="C:\Documents and Settings\lcerdeira\Os meus documentos\As minhas imagens\forum\Nova imagem.JPG"/>
          <p:cNvPicPr>
            <a:picLocks noChangeAspect="1" noChangeArrowheads="1"/>
          </p:cNvPicPr>
          <p:nvPr/>
        </p:nvPicPr>
        <p:blipFill>
          <a:blip r:embed="rId3" cstate="print"/>
          <a:srcRect/>
          <a:stretch>
            <a:fillRect/>
          </a:stretch>
        </p:blipFill>
        <p:spPr bwMode="auto">
          <a:xfrm>
            <a:off x="0" y="177919"/>
            <a:ext cx="3635896" cy="1319802"/>
          </a:xfrm>
          <a:prstGeom prst="rect">
            <a:avLst/>
          </a:prstGeom>
          <a:noFill/>
          <a:ln w="9525">
            <a:noFill/>
            <a:miter lim="800000"/>
            <a:headEnd/>
            <a:tailEnd/>
          </a:ln>
        </p:spPr>
      </p:pic>
      <p:pic>
        <p:nvPicPr>
          <p:cNvPr id="8" name="Imagem 7"/>
          <p:cNvPicPr/>
          <p:nvPr/>
        </p:nvPicPr>
        <p:blipFill>
          <a:blip r:embed="rId4">
            <a:extLst>
              <a:ext uri="{28A0092B-C50C-407E-A947-70E740481C1C}">
                <a14:useLocalDpi xmlns:a14="http://schemas.microsoft.com/office/drawing/2010/main" val="0"/>
              </a:ext>
            </a:extLst>
          </a:blip>
          <a:srcRect/>
          <a:stretch>
            <a:fillRect/>
          </a:stretch>
        </p:blipFill>
        <p:spPr bwMode="auto">
          <a:xfrm>
            <a:off x="3965036" y="260648"/>
            <a:ext cx="663389" cy="903066"/>
          </a:xfrm>
          <a:prstGeom prst="rect">
            <a:avLst/>
          </a:prstGeom>
          <a:noFill/>
          <a:ln>
            <a:noFill/>
          </a:ln>
          <a:effectLst/>
        </p:spPr>
      </p:pic>
      <p:pic>
        <p:nvPicPr>
          <p:cNvPr id="10" name="Imagem 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12983" y="328082"/>
            <a:ext cx="873699" cy="765744"/>
          </a:xfrm>
          <a:prstGeom prst="rect">
            <a:avLst/>
          </a:prstGeom>
          <a:noFill/>
          <a:ln>
            <a:noFill/>
          </a:ln>
          <a:effectLst/>
        </p:spPr>
      </p:pic>
      <p:pic>
        <p:nvPicPr>
          <p:cNvPr id="11" name="Imagem 10"/>
          <p:cNvPicPr/>
          <p:nvPr/>
        </p:nvPicPr>
        <p:blipFill>
          <a:blip r:embed="rId6">
            <a:extLst>
              <a:ext uri="{28A0092B-C50C-407E-A947-70E740481C1C}">
                <a14:useLocalDpi xmlns:a14="http://schemas.microsoft.com/office/drawing/2010/main" val="0"/>
              </a:ext>
            </a:extLst>
          </a:blip>
          <a:srcRect/>
          <a:stretch>
            <a:fillRect/>
          </a:stretch>
        </p:blipFill>
        <p:spPr bwMode="auto">
          <a:xfrm>
            <a:off x="6067578" y="328082"/>
            <a:ext cx="721274" cy="765744"/>
          </a:xfrm>
          <a:prstGeom prst="rect">
            <a:avLst/>
          </a:prstGeom>
          <a:noFill/>
          <a:ln>
            <a:noFill/>
          </a:ln>
          <a:effectLst/>
        </p:spPr>
      </p:pic>
      <p:pic>
        <p:nvPicPr>
          <p:cNvPr id="12" name="Imagem 1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48265" y="368292"/>
            <a:ext cx="802884" cy="725533"/>
          </a:xfrm>
          <a:prstGeom prst="rect">
            <a:avLst/>
          </a:prstGeom>
          <a:noFill/>
          <a:ln>
            <a:noFill/>
          </a:ln>
          <a:effectLst/>
        </p:spPr>
      </p:pic>
      <p:pic>
        <p:nvPicPr>
          <p:cNvPr id="13" name="Imagem 12"/>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032045" y="365400"/>
            <a:ext cx="890828" cy="687335"/>
          </a:xfrm>
          <a:prstGeom prst="rect">
            <a:avLst/>
          </a:prstGeom>
          <a:noFill/>
          <a:ln>
            <a:noFill/>
          </a:ln>
          <a:effectLst/>
        </p:spPr>
      </p:pic>
      <p:sp>
        <p:nvSpPr>
          <p:cNvPr id="3" name="Título 2"/>
          <p:cNvSpPr>
            <a:spLocks noGrp="1"/>
          </p:cNvSpPr>
          <p:nvPr>
            <p:ph type="title"/>
          </p:nvPr>
        </p:nvSpPr>
        <p:spPr>
          <a:xfrm>
            <a:off x="457200" y="1260486"/>
            <a:ext cx="8229600" cy="1143000"/>
          </a:xfrm>
        </p:spPr>
        <p:txBody>
          <a:bodyPr>
            <a:normAutofit/>
          </a:bodyPr>
          <a:lstStyle/>
          <a:p>
            <a:pPr algn="l"/>
            <a:r>
              <a:rPr lang="pt-PT" sz="3000" b="1" dirty="0" smtClean="0">
                <a:latin typeface="Cambria" charset="0"/>
                <a:ea typeface="Cambria" charset="0"/>
                <a:cs typeface="Cambria" charset="0"/>
              </a:rPr>
              <a:t>Dados</a:t>
            </a:r>
            <a:endParaRPr lang="pt-PT" sz="3000" b="1" dirty="0">
              <a:latin typeface="Cambria" charset="0"/>
              <a:ea typeface="Cambria" charset="0"/>
              <a:cs typeface="Cambria" charset="0"/>
            </a:endParaRPr>
          </a:p>
        </p:txBody>
      </p:sp>
    </p:spTree>
    <p:extLst>
      <p:ext uri="{BB962C8B-B14F-4D97-AF65-F5344CB8AC3E}">
        <p14:creationId xmlns:p14="http://schemas.microsoft.com/office/powerpoint/2010/main" val="6112135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rotWithShape="1">
          <a:blip r:embed="rId2"/>
          <a:srcRect l="-20217" t="5795" r="-20217"/>
          <a:stretch/>
        </p:blipFill>
        <p:spPr>
          <a:xfrm>
            <a:off x="451147" y="2034576"/>
            <a:ext cx="9790088" cy="5071341"/>
          </a:xfrm>
        </p:spPr>
      </p:pic>
      <p:sp>
        <p:nvSpPr>
          <p:cNvPr id="5" name="Slide Number Placeholder 4"/>
          <p:cNvSpPr>
            <a:spLocks noGrp="1"/>
          </p:cNvSpPr>
          <p:nvPr>
            <p:ph type="sldNum" sz="quarter" idx="12"/>
          </p:nvPr>
        </p:nvSpPr>
        <p:spPr/>
        <p:txBody>
          <a:bodyPr/>
          <a:lstStyle/>
          <a:p>
            <a:fld id="{02C18D91-B945-4FD3-989D-F3588EB349E4}" type="slidenum">
              <a:rPr lang="pt-PT" smtClean="0"/>
              <a:pPr/>
              <a:t>7</a:t>
            </a:fld>
            <a:endParaRPr lang="pt-PT"/>
          </a:p>
        </p:txBody>
      </p:sp>
      <p:pic>
        <p:nvPicPr>
          <p:cNvPr id="7" name="Picture 2" descr="C:\Documents and Settings\lcerdeira\Os meus documentos\As minhas imagens\forum\Nova imagem.JPG"/>
          <p:cNvPicPr>
            <a:picLocks noChangeAspect="1" noChangeArrowheads="1"/>
          </p:cNvPicPr>
          <p:nvPr/>
        </p:nvPicPr>
        <p:blipFill>
          <a:blip r:embed="rId3" cstate="print"/>
          <a:srcRect/>
          <a:stretch>
            <a:fillRect/>
          </a:stretch>
        </p:blipFill>
        <p:spPr bwMode="auto">
          <a:xfrm>
            <a:off x="0" y="177919"/>
            <a:ext cx="3635896" cy="1319802"/>
          </a:xfrm>
          <a:prstGeom prst="rect">
            <a:avLst/>
          </a:prstGeom>
          <a:noFill/>
          <a:ln w="9525">
            <a:noFill/>
            <a:miter lim="800000"/>
            <a:headEnd/>
            <a:tailEnd/>
          </a:ln>
        </p:spPr>
      </p:pic>
      <p:pic>
        <p:nvPicPr>
          <p:cNvPr id="8" name="Imagem 7"/>
          <p:cNvPicPr/>
          <p:nvPr/>
        </p:nvPicPr>
        <p:blipFill>
          <a:blip r:embed="rId4">
            <a:extLst>
              <a:ext uri="{28A0092B-C50C-407E-A947-70E740481C1C}">
                <a14:useLocalDpi xmlns:a14="http://schemas.microsoft.com/office/drawing/2010/main" val="0"/>
              </a:ext>
            </a:extLst>
          </a:blip>
          <a:srcRect/>
          <a:stretch>
            <a:fillRect/>
          </a:stretch>
        </p:blipFill>
        <p:spPr bwMode="auto">
          <a:xfrm>
            <a:off x="3965036" y="260648"/>
            <a:ext cx="663389" cy="903066"/>
          </a:xfrm>
          <a:prstGeom prst="rect">
            <a:avLst/>
          </a:prstGeom>
          <a:noFill/>
          <a:ln>
            <a:noFill/>
          </a:ln>
          <a:effectLst/>
        </p:spPr>
      </p:pic>
      <p:pic>
        <p:nvPicPr>
          <p:cNvPr id="9" name="Imagem 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12983" y="328082"/>
            <a:ext cx="873699" cy="765744"/>
          </a:xfrm>
          <a:prstGeom prst="rect">
            <a:avLst/>
          </a:prstGeom>
          <a:noFill/>
          <a:ln>
            <a:noFill/>
          </a:ln>
          <a:effectLst/>
        </p:spPr>
      </p:pic>
      <p:pic>
        <p:nvPicPr>
          <p:cNvPr id="10" name="Imagem 9"/>
          <p:cNvPicPr/>
          <p:nvPr/>
        </p:nvPicPr>
        <p:blipFill>
          <a:blip r:embed="rId6">
            <a:extLst>
              <a:ext uri="{28A0092B-C50C-407E-A947-70E740481C1C}">
                <a14:useLocalDpi xmlns:a14="http://schemas.microsoft.com/office/drawing/2010/main" val="0"/>
              </a:ext>
            </a:extLst>
          </a:blip>
          <a:srcRect/>
          <a:stretch>
            <a:fillRect/>
          </a:stretch>
        </p:blipFill>
        <p:spPr bwMode="auto">
          <a:xfrm>
            <a:off x="6067578" y="328082"/>
            <a:ext cx="721274" cy="765744"/>
          </a:xfrm>
          <a:prstGeom prst="rect">
            <a:avLst/>
          </a:prstGeom>
          <a:noFill/>
          <a:ln>
            <a:noFill/>
          </a:ln>
          <a:effectLst/>
        </p:spPr>
      </p:pic>
      <p:pic>
        <p:nvPicPr>
          <p:cNvPr id="11" name="Imagem 10"/>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48265" y="368292"/>
            <a:ext cx="802884" cy="725533"/>
          </a:xfrm>
          <a:prstGeom prst="rect">
            <a:avLst/>
          </a:prstGeom>
          <a:noFill/>
          <a:ln>
            <a:noFill/>
          </a:ln>
          <a:effectLst/>
        </p:spPr>
      </p:pic>
      <p:pic>
        <p:nvPicPr>
          <p:cNvPr id="12" name="Imagem 1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032045" y="365400"/>
            <a:ext cx="890828" cy="687335"/>
          </a:xfrm>
          <a:prstGeom prst="rect">
            <a:avLst/>
          </a:prstGeom>
          <a:noFill/>
          <a:ln>
            <a:noFill/>
          </a:ln>
          <a:effectLst/>
        </p:spPr>
      </p:pic>
      <p:sp>
        <p:nvSpPr>
          <p:cNvPr id="3" name="Título 2"/>
          <p:cNvSpPr>
            <a:spLocks noGrp="1"/>
          </p:cNvSpPr>
          <p:nvPr>
            <p:ph type="title"/>
          </p:nvPr>
        </p:nvSpPr>
        <p:spPr/>
        <p:txBody>
          <a:bodyPr/>
          <a:lstStyle/>
          <a:p>
            <a:endParaRPr lang="pt-PT"/>
          </a:p>
        </p:txBody>
      </p:sp>
      <p:sp>
        <p:nvSpPr>
          <p:cNvPr id="4" name="CaixaDeTexto 3"/>
          <p:cNvSpPr txBox="1"/>
          <p:nvPr/>
        </p:nvSpPr>
        <p:spPr>
          <a:xfrm>
            <a:off x="1214438" y="3957638"/>
            <a:ext cx="184731" cy="369332"/>
          </a:xfrm>
          <a:prstGeom prst="rect">
            <a:avLst/>
          </a:prstGeom>
          <a:noFill/>
        </p:spPr>
        <p:txBody>
          <a:bodyPr wrap="none" rtlCol="0">
            <a:spAutoFit/>
          </a:bodyPr>
          <a:lstStyle/>
          <a:p>
            <a:endParaRPr lang="pt-PT" dirty="0"/>
          </a:p>
        </p:txBody>
      </p:sp>
      <p:sp>
        <p:nvSpPr>
          <p:cNvPr id="15" name="Título 2"/>
          <p:cNvSpPr txBox="1">
            <a:spLocks/>
          </p:cNvSpPr>
          <p:nvPr/>
        </p:nvSpPr>
        <p:spPr>
          <a:xfrm rot="16200000">
            <a:off x="-3390805" y="180974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pt-PT" sz="3000" b="1" dirty="0" smtClean="0">
                <a:latin typeface="Cambria" charset="0"/>
                <a:ea typeface="Cambria" charset="0"/>
                <a:cs typeface="Cambria" charset="0"/>
              </a:rPr>
              <a:t>Resultados (I)</a:t>
            </a:r>
            <a:endParaRPr lang="pt-PT" sz="3000" b="1" dirty="0">
              <a:latin typeface="Cambria" charset="0"/>
              <a:ea typeface="Cambria" charset="0"/>
              <a:cs typeface="Cambria" charset="0"/>
            </a:endParaRPr>
          </a:p>
        </p:txBody>
      </p:sp>
      <p:sp>
        <p:nvSpPr>
          <p:cNvPr id="2" name="CaixaDeTexto 1"/>
          <p:cNvSpPr txBox="1"/>
          <p:nvPr/>
        </p:nvSpPr>
        <p:spPr>
          <a:xfrm>
            <a:off x="5057775" y="-457200"/>
            <a:ext cx="4086225" cy="457200"/>
          </a:xfrm>
          <a:prstGeom prst="rect">
            <a:avLst/>
          </a:prstGeom>
          <a:noFill/>
        </p:spPr>
        <p:txBody>
          <a:bodyPr wrap="square" rtlCol="0">
            <a:spAutoFit/>
          </a:bodyPr>
          <a:lstStyle/>
          <a:p>
            <a:endParaRPr lang="pt-PT" dirty="0"/>
          </a:p>
        </p:txBody>
      </p:sp>
      <p:sp>
        <p:nvSpPr>
          <p:cNvPr id="14" name="CaixaDeTexto 13"/>
          <p:cNvSpPr txBox="1"/>
          <p:nvPr/>
        </p:nvSpPr>
        <p:spPr>
          <a:xfrm>
            <a:off x="2243149" y="1697345"/>
            <a:ext cx="5915027" cy="369332"/>
          </a:xfrm>
          <a:prstGeom prst="rect">
            <a:avLst/>
          </a:prstGeom>
          <a:noFill/>
        </p:spPr>
        <p:txBody>
          <a:bodyPr wrap="square" rtlCol="0">
            <a:spAutoFit/>
          </a:bodyPr>
          <a:lstStyle/>
          <a:p>
            <a:r>
              <a:rPr lang="pt-PT" b="1" dirty="0" smtClean="0">
                <a:solidFill>
                  <a:schemeClr val="accent5">
                    <a:lumMod val="90000"/>
                    <a:lumOff val="10000"/>
                  </a:schemeClr>
                </a:solidFill>
                <a:latin typeface="Arial" charset="0"/>
                <a:ea typeface="Arial" charset="0"/>
                <a:cs typeface="Arial" charset="0"/>
              </a:rPr>
              <a:t>Condições NECESSÁRIAS atratividade ERASMUS</a:t>
            </a:r>
            <a:endParaRPr lang="pt-PT" b="1" dirty="0">
              <a:solidFill>
                <a:schemeClr val="accent5">
                  <a:lumMod val="90000"/>
                  <a:lumOff val="10000"/>
                </a:schemeClr>
              </a:solidFill>
              <a:latin typeface="Arial" charset="0"/>
              <a:ea typeface="Arial" charset="0"/>
              <a:cs typeface="Arial" charset="0"/>
            </a:endParaRPr>
          </a:p>
        </p:txBody>
      </p:sp>
    </p:spTree>
    <p:extLst>
      <p:ext uri="{BB962C8B-B14F-4D97-AF65-F5344CB8AC3E}">
        <p14:creationId xmlns:p14="http://schemas.microsoft.com/office/powerpoint/2010/main" val="17582126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2371" t="6101" r="-2371"/>
          <a:stretch/>
        </p:blipFill>
        <p:spPr>
          <a:xfrm>
            <a:off x="981518" y="2500313"/>
            <a:ext cx="8091042" cy="4178302"/>
          </a:xfrm>
        </p:spPr>
      </p:pic>
      <p:sp>
        <p:nvSpPr>
          <p:cNvPr id="5" name="Slide Number Placeholder 4"/>
          <p:cNvSpPr>
            <a:spLocks noGrp="1"/>
          </p:cNvSpPr>
          <p:nvPr>
            <p:ph type="sldNum" sz="quarter" idx="12"/>
          </p:nvPr>
        </p:nvSpPr>
        <p:spPr/>
        <p:txBody>
          <a:bodyPr/>
          <a:lstStyle/>
          <a:p>
            <a:fld id="{02C18D91-B945-4FD3-989D-F3588EB349E4}" type="slidenum">
              <a:rPr lang="pt-PT" smtClean="0"/>
              <a:pPr/>
              <a:t>8</a:t>
            </a:fld>
            <a:endParaRPr lang="pt-PT"/>
          </a:p>
        </p:txBody>
      </p:sp>
      <p:pic>
        <p:nvPicPr>
          <p:cNvPr id="6" name="Picture 2" descr="C:\Documents and Settings\lcerdeira\Os meus documentos\As minhas imagens\forum\Nova imagem.JPG"/>
          <p:cNvPicPr>
            <a:picLocks noChangeAspect="1" noChangeArrowheads="1"/>
          </p:cNvPicPr>
          <p:nvPr/>
        </p:nvPicPr>
        <p:blipFill>
          <a:blip r:embed="rId3" cstate="print"/>
          <a:srcRect/>
          <a:stretch>
            <a:fillRect/>
          </a:stretch>
        </p:blipFill>
        <p:spPr bwMode="auto">
          <a:xfrm>
            <a:off x="0" y="177919"/>
            <a:ext cx="3635896" cy="1319802"/>
          </a:xfrm>
          <a:prstGeom prst="rect">
            <a:avLst/>
          </a:prstGeom>
          <a:noFill/>
          <a:ln w="9525">
            <a:noFill/>
            <a:miter lim="800000"/>
            <a:headEnd/>
            <a:tailEnd/>
          </a:ln>
        </p:spPr>
      </p:pic>
      <p:pic>
        <p:nvPicPr>
          <p:cNvPr id="7" name="Imagem 6"/>
          <p:cNvPicPr/>
          <p:nvPr/>
        </p:nvPicPr>
        <p:blipFill>
          <a:blip r:embed="rId4">
            <a:extLst>
              <a:ext uri="{28A0092B-C50C-407E-A947-70E740481C1C}">
                <a14:useLocalDpi xmlns:a14="http://schemas.microsoft.com/office/drawing/2010/main" val="0"/>
              </a:ext>
            </a:extLst>
          </a:blip>
          <a:srcRect/>
          <a:stretch>
            <a:fillRect/>
          </a:stretch>
        </p:blipFill>
        <p:spPr bwMode="auto">
          <a:xfrm>
            <a:off x="3965036" y="260648"/>
            <a:ext cx="663389" cy="903066"/>
          </a:xfrm>
          <a:prstGeom prst="rect">
            <a:avLst/>
          </a:prstGeom>
          <a:noFill/>
          <a:ln>
            <a:noFill/>
          </a:ln>
          <a:effectLst/>
        </p:spPr>
      </p:pic>
      <p:pic>
        <p:nvPicPr>
          <p:cNvPr id="8" name="Imagem 7"/>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12983" y="328082"/>
            <a:ext cx="873699" cy="765744"/>
          </a:xfrm>
          <a:prstGeom prst="rect">
            <a:avLst/>
          </a:prstGeom>
          <a:noFill/>
          <a:ln>
            <a:noFill/>
          </a:ln>
          <a:effectLst/>
        </p:spPr>
      </p:pic>
      <p:pic>
        <p:nvPicPr>
          <p:cNvPr id="9" name="Imagem 8"/>
          <p:cNvPicPr/>
          <p:nvPr/>
        </p:nvPicPr>
        <p:blipFill>
          <a:blip r:embed="rId6">
            <a:extLst>
              <a:ext uri="{28A0092B-C50C-407E-A947-70E740481C1C}">
                <a14:useLocalDpi xmlns:a14="http://schemas.microsoft.com/office/drawing/2010/main" val="0"/>
              </a:ext>
            </a:extLst>
          </a:blip>
          <a:srcRect/>
          <a:stretch>
            <a:fillRect/>
          </a:stretch>
        </p:blipFill>
        <p:spPr bwMode="auto">
          <a:xfrm>
            <a:off x="6067578" y="328082"/>
            <a:ext cx="721274" cy="765744"/>
          </a:xfrm>
          <a:prstGeom prst="rect">
            <a:avLst/>
          </a:prstGeom>
          <a:noFill/>
          <a:ln>
            <a:noFill/>
          </a:ln>
          <a:effectLst/>
        </p:spPr>
      </p:pic>
      <p:pic>
        <p:nvPicPr>
          <p:cNvPr id="10" name="Imagem 9"/>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48265" y="368292"/>
            <a:ext cx="802884" cy="725533"/>
          </a:xfrm>
          <a:prstGeom prst="rect">
            <a:avLst/>
          </a:prstGeom>
          <a:noFill/>
          <a:ln>
            <a:noFill/>
          </a:ln>
          <a:effectLst/>
        </p:spPr>
      </p:pic>
      <p:pic>
        <p:nvPicPr>
          <p:cNvPr id="11" name="Imagem 10"/>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032045" y="365400"/>
            <a:ext cx="890828" cy="687335"/>
          </a:xfrm>
          <a:prstGeom prst="rect">
            <a:avLst/>
          </a:prstGeom>
          <a:noFill/>
          <a:ln>
            <a:noFill/>
          </a:ln>
          <a:effectLst/>
        </p:spPr>
      </p:pic>
      <p:sp>
        <p:nvSpPr>
          <p:cNvPr id="12" name="Título 11"/>
          <p:cNvSpPr>
            <a:spLocks noGrp="1"/>
          </p:cNvSpPr>
          <p:nvPr>
            <p:ph type="title"/>
          </p:nvPr>
        </p:nvSpPr>
        <p:spPr/>
        <p:txBody>
          <a:bodyPr/>
          <a:lstStyle/>
          <a:p>
            <a:endParaRPr lang="pt-PT"/>
          </a:p>
        </p:txBody>
      </p:sp>
      <p:sp>
        <p:nvSpPr>
          <p:cNvPr id="13" name="Título 2"/>
          <p:cNvSpPr txBox="1">
            <a:spLocks/>
          </p:cNvSpPr>
          <p:nvPr/>
        </p:nvSpPr>
        <p:spPr>
          <a:xfrm rot="16200000">
            <a:off x="-3476373" y="161289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pt-PT" sz="3000" b="1" dirty="0" smtClean="0">
                <a:latin typeface="Cambria" charset="0"/>
                <a:ea typeface="Cambria" charset="0"/>
                <a:cs typeface="Cambria" charset="0"/>
              </a:rPr>
              <a:t>Resultados (II)</a:t>
            </a:r>
            <a:endParaRPr lang="pt-PT" sz="3000" b="1" dirty="0">
              <a:latin typeface="Cambria" charset="0"/>
              <a:ea typeface="Cambria" charset="0"/>
              <a:cs typeface="Cambria" charset="0"/>
            </a:endParaRPr>
          </a:p>
        </p:txBody>
      </p:sp>
      <p:sp>
        <p:nvSpPr>
          <p:cNvPr id="14" name="CaixaDeTexto 13"/>
          <p:cNvSpPr txBox="1"/>
          <p:nvPr/>
        </p:nvSpPr>
        <p:spPr>
          <a:xfrm>
            <a:off x="1114432" y="2140261"/>
            <a:ext cx="5674420" cy="369332"/>
          </a:xfrm>
          <a:prstGeom prst="rect">
            <a:avLst/>
          </a:prstGeom>
          <a:noFill/>
        </p:spPr>
        <p:txBody>
          <a:bodyPr wrap="square" rtlCol="0">
            <a:spAutoFit/>
          </a:bodyPr>
          <a:lstStyle/>
          <a:p>
            <a:r>
              <a:rPr lang="pt-PT" b="1" dirty="0" smtClean="0">
                <a:solidFill>
                  <a:schemeClr val="accent5">
                    <a:lumMod val="90000"/>
                    <a:lumOff val="10000"/>
                  </a:schemeClr>
                </a:solidFill>
                <a:latin typeface="Arial" charset="0"/>
                <a:ea typeface="Arial" charset="0"/>
                <a:cs typeface="Arial" charset="0"/>
              </a:rPr>
              <a:t>Condições SUFICIENTES atratividade ERASMUS</a:t>
            </a:r>
            <a:endParaRPr lang="pt-PT" b="1" dirty="0">
              <a:solidFill>
                <a:schemeClr val="accent5">
                  <a:lumMod val="90000"/>
                  <a:lumOff val="10000"/>
                </a:schemeClr>
              </a:solidFill>
              <a:latin typeface="Arial" charset="0"/>
              <a:ea typeface="Arial" charset="0"/>
              <a:cs typeface="Arial" charset="0"/>
            </a:endParaRPr>
          </a:p>
        </p:txBody>
      </p:sp>
    </p:spTree>
    <p:extLst>
      <p:ext uri="{BB962C8B-B14F-4D97-AF65-F5344CB8AC3E}">
        <p14:creationId xmlns:p14="http://schemas.microsoft.com/office/powerpoint/2010/main" val="2987643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0" y="1688500"/>
            <a:ext cx="8229600" cy="5269516"/>
          </a:xfrm>
        </p:spPr>
        <p:txBody>
          <a:bodyPr>
            <a:normAutofit/>
          </a:bodyPr>
          <a:lstStyle/>
          <a:p>
            <a:pPr marL="0" indent="0" algn="just">
              <a:buNone/>
            </a:pPr>
            <a:r>
              <a:rPr lang="en-GB" sz="3000" b="1" dirty="0" err="1" smtClean="0">
                <a:latin typeface="Cambria" charset="0"/>
                <a:ea typeface="Cambria" charset="0"/>
                <a:cs typeface="Cambria" charset="0"/>
              </a:rPr>
              <a:t>Notas</a:t>
            </a:r>
            <a:r>
              <a:rPr lang="en-GB" sz="3000" b="1" dirty="0" smtClean="0">
                <a:latin typeface="Cambria" charset="0"/>
                <a:ea typeface="Cambria" charset="0"/>
                <a:cs typeface="Cambria" charset="0"/>
              </a:rPr>
              <a:t> </a:t>
            </a:r>
            <a:r>
              <a:rPr lang="en-GB" sz="3000" b="1" dirty="0" err="1" smtClean="0">
                <a:latin typeface="Cambria" charset="0"/>
                <a:ea typeface="Cambria" charset="0"/>
                <a:cs typeface="Cambria" charset="0"/>
              </a:rPr>
              <a:t>finais</a:t>
            </a:r>
            <a:r>
              <a:rPr lang="en-GB" sz="3000" b="1" dirty="0" smtClean="0">
                <a:latin typeface="Cambria" charset="0"/>
                <a:ea typeface="Cambria" charset="0"/>
                <a:cs typeface="Cambria" charset="0"/>
              </a:rPr>
              <a:t> (I)</a:t>
            </a:r>
          </a:p>
          <a:p>
            <a:pPr marL="0" indent="0" algn="just">
              <a:buNone/>
            </a:pPr>
            <a:endParaRPr lang="en-GB" sz="1400" dirty="0" smtClean="0">
              <a:latin typeface="Cambria" charset="0"/>
              <a:ea typeface="Cambria" charset="0"/>
              <a:cs typeface="Cambria" charset="0"/>
            </a:endParaRPr>
          </a:p>
          <a:p>
            <a:pPr algn="just"/>
            <a:r>
              <a:rPr lang="en-US" sz="2200" b="1" dirty="0" err="1" smtClean="0">
                <a:latin typeface="Cambria" charset="0"/>
                <a:ea typeface="Cambria" charset="0"/>
                <a:cs typeface="Cambria" charset="0"/>
              </a:rPr>
              <a:t>Condições</a:t>
            </a:r>
            <a:r>
              <a:rPr lang="en-US" sz="2200" b="1" dirty="0" smtClean="0">
                <a:latin typeface="Cambria" charset="0"/>
                <a:ea typeface="Cambria" charset="0"/>
                <a:cs typeface="Cambria" charset="0"/>
              </a:rPr>
              <a:t> </a:t>
            </a:r>
            <a:r>
              <a:rPr lang="en-US" sz="2200" b="1" dirty="0" err="1">
                <a:latin typeface="Cambria" charset="0"/>
                <a:ea typeface="Cambria" charset="0"/>
                <a:cs typeface="Cambria" charset="0"/>
              </a:rPr>
              <a:t>necessárias</a:t>
            </a:r>
            <a:r>
              <a:rPr lang="en-US" sz="2200" b="1" dirty="0">
                <a:latin typeface="Cambria" charset="0"/>
                <a:ea typeface="Cambria" charset="0"/>
                <a:cs typeface="Cambria" charset="0"/>
              </a:rPr>
              <a:t> </a:t>
            </a:r>
            <a:r>
              <a:rPr lang="en-US" sz="2200" b="1" dirty="0" smtClean="0">
                <a:latin typeface="Cambria" charset="0"/>
                <a:ea typeface="Cambria" charset="0"/>
                <a:cs typeface="Cambria" charset="0"/>
              </a:rPr>
              <a:t>para a </a:t>
            </a:r>
            <a:r>
              <a:rPr lang="en-US" sz="2200" b="1" dirty="0" err="1" smtClean="0">
                <a:latin typeface="Cambria" charset="0"/>
                <a:ea typeface="Cambria" charset="0"/>
                <a:cs typeface="Cambria" charset="0"/>
              </a:rPr>
              <a:t>atratividade</a:t>
            </a:r>
            <a:r>
              <a:rPr lang="en-US" sz="2200" b="1" dirty="0" smtClean="0">
                <a:latin typeface="Cambria" charset="0"/>
                <a:ea typeface="Cambria" charset="0"/>
                <a:cs typeface="Cambria" charset="0"/>
              </a:rPr>
              <a:t> ERASMUS</a:t>
            </a:r>
            <a:r>
              <a:rPr lang="en-US" sz="2200" dirty="0" smtClean="0">
                <a:latin typeface="Cambria" charset="0"/>
                <a:ea typeface="Cambria" charset="0"/>
                <a:cs typeface="Cambria" charset="0"/>
              </a:rPr>
              <a:t>:  </a:t>
            </a:r>
            <a:r>
              <a:rPr lang="en-US" sz="2200" dirty="0">
                <a:latin typeface="Cambria" charset="0"/>
                <a:ea typeface="Cambria" charset="0"/>
                <a:cs typeface="Cambria" charset="0"/>
              </a:rPr>
              <a:t>A </a:t>
            </a:r>
            <a:r>
              <a:rPr lang="en-US" sz="2200" dirty="0" err="1">
                <a:latin typeface="Cambria" charset="0"/>
                <a:ea typeface="Cambria" charset="0"/>
                <a:cs typeface="Cambria" charset="0"/>
              </a:rPr>
              <a:t>dimensão</a:t>
            </a:r>
            <a:r>
              <a:rPr lang="en-US" sz="2200" dirty="0">
                <a:latin typeface="Cambria" charset="0"/>
                <a:ea typeface="Cambria" charset="0"/>
                <a:cs typeface="Cambria" charset="0"/>
              </a:rPr>
              <a:t> dos </a:t>
            </a:r>
            <a:r>
              <a:rPr lang="en-US" sz="2200" dirty="0" err="1">
                <a:latin typeface="Cambria" charset="0"/>
                <a:ea typeface="Cambria" charset="0"/>
                <a:cs typeface="Cambria" charset="0"/>
              </a:rPr>
              <a:t>sistemas</a:t>
            </a:r>
            <a:r>
              <a:rPr lang="en-US" sz="2200" dirty="0">
                <a:latin typeface="Cambria" charset="0"/>
                <a:ea typeface="Cambria" charset="0"/>
                <a:cs typeface="Cambria" charset="0"/>
              </a:rPr>
              <a:t> de </a:t>
            </a:r>
            <a:r>
              <a:rPr lang="en-US" sz="2200" dirty="0" err="1">
                <a:latin typeface="Cambria" charset="0"/>
                <a:ea typeface="Cambria" charset="0"/>
                <a:cs typeface="Cambria" charset="0"/>
              </a:rPr>
              <a:t>ensino</a:t>
            </a:r>
            <a:r>
              <a:rPr lang="en-US" sz="2200" dirty="0">
                <a:latin typeface="Cambria" charset="0"/>
                <a:ea typeface="Cambria" charset="0"/>
                <a:cs typeface="Cambria" charset="0"/>
              </a:rPr>
              <a:t> </a:t>
            </a:r>
            <a:r>
              <a:rPr lang="en-US" sz="2200" dirty="0" smtClean="0">
                <a:latin typeface="Cambria" charset="0"/>
                <a:ea typeface="Cambria" charset="0"/>
                <a:cs typeface="Cambria" charset="0"/>
              </a:rPr>
              <a:t>superior </a:t>
            </a:r>
            <a:r>
              <a:rPr lang="en-US" sz="2200" dirty="0" err="1">
                <a:latin typeface="Cambria" charset="0"/>
                <a:ea typeface="Cambria" charset="0"/>
                <a:cs typeface="Cambria" charset="0"/>
              </a:rPr>
              <a:t>bem</a:t>
            </a:r>
            <a:r>
              <a:rPr lang="en-US" sz="2200" dirty="0">
                <a:latin typeface="Cambria" charset="0"/>
                <a:ea typeface="Cambria" charset="0"/>
                <a:cs typeface="Cambria" charset="0"/>
              </a:rPr>
              <a:t> </a:t>
            </a:r>
            <a:r>
              <a:rPr lang="en-US" sz="2200" dirty="0" err="1">
                <a:latin typeface="Cambria" charset="0"/>
                <a:ea typeface="Cambria" charset="0"/>
                <a:cs typeface="Cambria" charset="0"/>
              </a:rPr>
              <a:t>como</a:t>
            </a:r>
            <a:r>
              <a:rPr lang="en-US" sz="2200" dirty="0">
                <a:latin typeface="Cambria" charset="0"/>
                <a:ea typeface="Cambria" charset="0"/>
                <a:cs typeface="Cambria" charset="0"/>
              </a:rPr>
              <a:t> o </a:t>
            </a:r>
            <a:r>
              <a:rPr lang="en-US" sz="2200" dirty="0" err="1">
                <a:latin typeface="Cambria" charset="0"/>
                <a:ea typeface="Cambria" charset="0"/>
                <a:cs typeface="Cambria" charset="0"/>
              </a:rPr>
              <a:t>financiamento</a:t>
            </a:r>
            <a:r>
              <a:rPr lang="en-US" sz="2200" dirty="0">
                <a:latin typeface="Cambria" charset="0"/>
                <a:ea typeface="Cambria" charset="0"/>
                <a:cs typeface="Cambria" charset="0"/>
              </a:rPr>
              <a:t> </a:t>
            </a:r>
            <a:r>
              <a:rPr lang="en-US" sz="2200" dirty="0" err="1">
                <a:latin typeface="Cambria" charset="0"/>
                <a:ea typeface="Cambria" charset="0"/>
                <a:cs typeface="Cambria" charset="0"/>
              </a:rPr>
              <a:t>público</a:t>
            </a:r>
            <a:r>
              <a:rPr lang="en-US" sz="2200" dirty="0">
                <a:latin typeface="Cambria" charset="0"/>
                <a:ea typeface="Cambria" charset="0"/>
                <a:cs typeface="Cambria" charset="0"/>
              </a:rPr>
              <a:t> para a </a:t>
            </a:r>
            <a:r>
              <a:rPr lang="en-US" sz="2200" dirty="0" err="1">
                <a:latin typeface="Cambria" charset="0"/>
                <a:ea typeface="Cambria" charset="0"/>
                <a:cs typeface="Cambria" charset="0"/>
              </a:rPr>
              <a:t>política</a:t>
            </a:r>
            <a:r>
              <a:rPr lang="en-US" sz="2200" dirty="0">
                <a:latin typeface="Cambria" charset="0"/>
                <a:ea typeface="Cambria" charset="0"/>
                <a:cs typeface="Cambria" charset="0"/>
              </a:rPr>
              <a:t> </a:t>
            </a:r>
            <a:r>
              <a:rPr lang="en-US" sz="2200" dirty="0" err="1">
                <a:latin typeface="Cambria" charset="0"/>
                <a:ea typeface="Cambria" charset="0"/>
                <a:cs typeface="Cambria" charset="0"/>
              </a:rPr>
              <a:t>educativa</a:t>
            </a:r>
            <a:r>
              <a:rPr lang="en-US" sz="2200" dirty="0">
                <a:latin typeface="Cambria" charset="0"/>
                <a:ea typeface="Cambria" charset="0"/>
                <a:cs typeface="Cambria" charset="0"/>
              </a:rPr>
              <a:t> e o </a:t>
            </a:r>
            <a:r>
              <a:rPr lang="en-US" sz="2200" dirty="0" err="1">
                <a:latin typeface="Cambria" charset="0"/>
                <a:ea typeface="Cambria" charset="0"/>
                <a:cs typeface="Cambria" charset="0"/>
              </a:rPr>
              <a:t>mercado</a:t>
            </a:r>
            <a:r>
              <a:rPr lang="en-US" sz="2200" dirty="0">
                <a:latin typeface="Cambria" charset="0"/>
                <a:ea typeface="Cambria" charset="0"/>
                <a:cs typeface="Cambria" charset="0"/>
              </a:rPr>
              <a:t> de </a:t>
            </a:r>
            <a:r>
              <a:rPr lang="en-US" sz="2200" dirty="0" err="1" smtClean="0">
                <a:latin typeface="Cambria" charset="0"/>
                <a:ea typeface="Cambria" charset="0"/>
                <a:cs typeface="Cambria" charset="0"/>
              </a:rPr>
              <a:t>trabalho</a:t>
            </a:r>
            <a:r>
              <a:rPr lang="en-US" sz="2200" dirty="0" smtClean="0">
                <a:latin typeface="Cambria" charset="0"/>
                <a:ea typeface="Cambria" charset="0"/>
                <a:cs typeface="Cambria" charset="0"/>
              </a:rPr>
              <a:t> </a:t>
            </a:r>
            <a:r>
              <a:rPr lang="en-US" sz="2200" dirty="0" err="1">
                <a:latin typeface="Cambria" charset="0"/>
                <a:ea typeface="Cambria" charset="0"/>
                <a:cs typeface="Cambria" charset="0"/>
              </a:rPr>
              <a:t>estão</a:t>
            </a:r>
            <a:r>
              <a:rPr lang="en-US" sz="2200" dirty="0">
                <a:latin typeface="Cambria" charset="0"/>
                <a:ea typeface="Cambria" charset="0"/>
                <a:cs typeface="Cambria" charset="0"/>
              </a:rPr>
              <a:t> </a:t>
            </a:r>
            <a:r>
              <a:rPr lang="en-US" sz="2200" dirty="0" err="1">
                <a:latin typeface="Cambria" charset="0"/>
                <a:ea typeface="Cambria" charset="0"/>
                <a:cs typeface="Cambria" charset="0"/>
              </a:rPr>
              <a:t>fortemente</a:t>
            </a:r>
            <a:r>
              <a:rPr lang="en-US" sz="2200" dirty="0">
                <a:latin typeface="Cambria" charset="0"/>
                <a:ea typeface="Cambria" charset="0"/>
                <a:cs typeface="Cambria" charset="0"/>
              </a:rPr>
              <a:t> </a:t>
            </a:r>
            <a:r>
              <a:rPr lang="en-US" sz="2200" dirty="0" err="1">
                <a:latin typeface="Cambria" charset="0"/>
                <a:ea typeface="Cambria" charset="0"/>
                <a:cs typeface="Cambria" charset="0"/>
              </a:rPr>
              <a:t>relacionados</a:t>
            </a:r>
            <a:r>
              <a:rPr lang="en-US" sz="2200" dirty="0">
                <a:latin typeface="Cambria" charset="0"/>
                <a:ea typeface="Cambria" charset="0"/>
                <a:cs typeface="Cambria" charset="0"/>
              </a:rPr>
              <a:t> com a </a:t>
            </a:r>
            <a:r>
              <a:rPr lang="en-US" sz="2200" dirty="0" err="1" smtClean="0">
                <a:latin typeface="Cambria" charset="0"/>
                <a:ea typeface="Cambria" charset="0"/>
                <a:cs typeface="Cambria" charset="0"/>
              </a:rPr>
              <a:t>atração</a:t>
            </a:r>
            <a:r>
              <a:rPr lang="en-US" sz="2200" dirty="0" smtClean="0">
                <a:latin typeface="Cambria" charset="0"/>
                <a:ea typeface="Cambria" charset="0"/>
                <a:cs typeface="Cambria" charset="0"/>
              </a:rPr>
              <a:t> </a:t>
            </a:r>
            <a:r>
              <a:rPr lang="en-US" sz="2200" dirty="0">
                <a:latin typeface="Cambria" charset="0"/>
                <a:ea typeface="Cambria" charset="0"/>
                <a:cs typeface="Cambria" charset="0"/>
              </a:rPr>
              <a:t>dos </a:t>
            </a:r>
            <a:r>
              <a:rPr lang="en-US" sz="2200" dirty="0" err="1">
                <a:latin typeface="Cambria" charset="0"/>
                <a:ea typeface="Cambria" charset="0"/>
                <a:cs typeface="Cambria" charset="0"/>
              </a:rPr>
              <a:t>estudantes</a:t>
            </a:r>
            <a:r>
              <a:rPr lang="en-US" sz="2200" dirty="0">
                <a:latin typeface="Cambria" charset="0"/>
                <a:ea typeface="Cambria" charset="0"/>
                <a:cs typeface="Cambria" charset="0"/>
              </a:rPr>
              <a:t> </a:t>
            </a:r>
            <a:r>
              <a:rPr lang="en-US" sz="2200" dirty="0" smtClean="0">
                <a:latin typeface="Cambria" charset="0"/>
                <a:ea typeface="Cambria" charset="0"/>
                <a:cs typeface="Cambria" charset="0"/>
              </a:rPr>
              <a:t>ERASMUS </a:t>
            </a:r>
            <a:r>
              <a:rPr lang="en-US" sz="2200" dirty="0" err="1">
                <a:latin typeface="Cambria" charset="0"/>
                <a:ea typeface="Cambria" charset="0"/>
                <a:cs typeface="Cambria" charset="0"/>
              </a:rPr>
              <a:t>nos</a:t>
            </a:r>
            <a:r>
              <a:rPr lang="en-US" sz="2200" dirty="0">
                <a:latin typeface="Cambria" charset="0"/>
                <a:ea typeface="Cambria" charset="0"/>
                <a:cs typeface="Cambria" charset="0"/>
              </a:rPr>
              <a:t> </a:t>
            </a:r>
            <a:r>
              <a:rPr lang="en-US" sz="2200" dirty="0" err="1">
                <a:latin typeface="Cambria" charset="0"/>
                <a:ea typeface="Cambria" charset="0"/>
                <a:cs typeface="Cambria" charset="0"/>
              </a:rPr>
              <a:t>países</a:t>
            </a:r>
            <a:r>
              <a:rPr lang="en-US" sz="2200" dirty="0">
                <a:latin typeface="Cambria" charset="0"/>
                <a:ea typeface="Cambria" charset="0"/>
                <a:cs typeface="Cambria" charset="0"/>
              </a:rPr>
              <a:t> da </a:t>
            </a:r>
            <a:r>
              <a:rPr lang="en-US" sz="2200" dirty="0" smtClean="0">
                <a:latin typeface="Cambria" charset="0"/>
                <a:ea typeface="Cambria" charset="0"/>
                <a:cs typeface="Cambria" charset="0"/>
              </a:rPr>
              <a:t>UE.</a:t>
            </a:r>
          </a:p>
          <a:p>
            <a:pPr algn="just"/>
            <a:endParaRPr lang="pt-PT" sz="2200" dirty="0">
              <a:latin typeface="Cambria" charset="0"/>
              <a:ea typeface="Cambria" charset="0"/>
              <a:cs typeface="Cambria" charset="0"/>
            </a:endParaRPr>
          </a:p>
          <a:p>
            <a:pPr algn="just"/>
            <a:r>
              <a:rPr lang="en-US" sz="2200" b="1" dirty="0" err="1" smtClean="0">
                <a:latin typeface="Cambria" charset="0"/>
                <a:ea typeface="Cambria" charset="0"/>
                <a:cs typeface="Cambria" charset="0"/>
              </a:rPr>
              <a:t>Condições</a:t>
            </a:r>
            <a:r>
              <a:rPr lang="en-US" sz="2200" b="1" dirty="0" smtClean="0">
                <a:latin typeface="Cambria" charset="0"/>
                <a:ea typeface="Cambria" charset="0"/>
                <a:cs typeface="Cambria" charset="0"/>
              </a:rPr>
              <a:t> </a:t>
            </a:r>
            <a:r>
              <a:rPr lang="en-US" sz="2200" b="1" dirty="0" err="1" smtClean="0">
                <a:latin typeface="Cambria" charset="0"/>
                <a:ea typeface="Cambria" charset="0"/>
                <a:cs typeface="Cambria" charset="0"/>
              </a:rPr>
              <a:t>suficientes</a:t>
            </a:r>
            <a:r>
              <a:rPr lang="en-US" sz="2200" b="1" dirty="0" smtClean="0">
                <a:latin typeface="Cambria" charset="0"/>
                <a:ea typeface="Cambria" charset="0"/>
                <a:cs typeface="Cambria" charset="0"/>
              </a:rPr>
              <a:t> para </a:t>
            </a:r>
            <a:r>
              <a:rPr lang="en-US" sz="2200" b="1" dirty="0" err="1" smtClean="0">
                <a:latin typeface="Cambria" charset="0"/>
                <a:ea typeface="Cambria" charset="0"/>
                <a:cs typeface="Cambria" charset="0"/>
              </a:rPr>
              <a:t>uma</a:t>
            </a:r>
            <a:r>
              <a:rPr lang="en-US" sz="2200" b="1" dirty="0" smtClean="0">
                <a:latin typeface="Cambria" charset="0"/>
                <a:ea typeface="Cambria" charset="0"/>
                <a:cs typeface="Cambria" charset="0"/>
              </a:rPr>
              <a:t> </a:t>
            </a:r>
            <a:r>
              <a:rPr lang="en-US" sz="2200" b="1" dirty="0" err="1" smtClean="0">
                <a:latin typeface="Cambria" charset="0"/>
                <a:ea typeface="Cambria" charset="0"/>
                <a:cs typeface="Cambria" charset="0"/>
              </a:rPr>
              <a:t>maior</a:t>
            </a:r>
            <a:r>
              <a:rPr lang="en-US" sz="2200" b="1" dirty="0" smtClean="0">
                <a:latin typeface="Cambria" charset="0"/>
                <a:ea typeface="Cambria" charset="0"/>
                <a:cs typeface="Cambria" charset="0"/>
              </a:rPr>
              <a:t> </a:t>
            </a:r>
            <a:r>
              <a:rPr lang="en-US" sz="2200" b="1" dirty="0" err="1" smtClean="0">
                <a:latin typeface="Cambria" charset="0"/>
                <a:ea typeface="Cambria" charset="0"/>
                <a:cs typeface="Cambria" charset="0"/>
              </a:rPr>
              <a:t>atratividade</a:t>
            </a:r>
            <a:r>
              <a:rPr lang="en-US" sz="2200" b="1" dirty="0" smtClean="0">
                <a:latin typeface="Cambria" charset="0"/>
                <a:ea typeface="Cambria" charset="0"/>
                <a:cs typeface="Cambria" charset="0"/>
              </a:rPr>
              <a:t> ERASMUS</a:t>
            </a:r>
            <a:r>
              <a:rPr lang="en-US" sz="2200" dirty="0" smtClean="0">
                <a:latin typeface="Cambria" charset="0"/>
                <a:ea typeface="Cambria" charset="0"/>
                <a:cs typeface="Cambria" charset="0"/>
              </a:rPr>
              <a:t>:</a:t>
            </a:r>
            <a:r>
              <a:rPr lang="en-GB" sz="2200" dirty="0" smtClean="0">
                <a:latin typeface="Cambria" charset="0"/>
                <a:ea typeface="Cambria" charset="0"/>
                <a:cs typeface="Cambria" charset="0"/>
              </a:rPr>
              <a:t> </a:t>
            </a:r>
            <a:r>
              <a:rPr lang="en-GB" sz="2200" dirty="0" err="1" smtClean="0">
                <a:latin typeface="Cambria" charset="0"/>
                <a:ea typeface="Cambria" charset="0"/>
                <a:cs typeface="Cambria" charset="0"/>
              </a:rPr>
              <a:t>Todas</a:t>
            </a:r>
            <a:r>
              <a:rPr lang="en-GB" sz="2200" dirty="0" smtClean="0">
                <a:latin typeface="Cambria" charset="0"/>
                <a:ea typeface="Cambria" charset="0"/>
                <a:cs typeface="Cambria" charset="0"/>
              </a:rPr>
              <a:t> </a:t>
            </a:r>
            <a:r>
              <a:rPr lang="en-GB" sz="2200" dirty="0">
                <a:latin typeface="Cambria" charset="0"/>
                <a:ea typeface="Cambria" charset="0"/>
                <a:cs typeface="Cambria" charset="0"/>
              </a:rPr>
              <a:t>as </a:t>
            </a:r>
            <a:r>
              <a:rPr lang="en-GB" sz="2200" dirty="0" err="1">
                <a:latin typeface="Cambria" charset="0"/>
                <a:ea typeface="Cambria" charset="0"/>
                <a:cs typeface="Cambria" charset="0"/>
              </a:rPr>
              <a:t>condições</a:t>
            </a:r>
            <a:r>
              <a:rPr lang="en-GB" sz="2200" dirty="0">
                <a:latin typeface="Cambria" charset="0"/>
                <a:ea typeface="Cambria" charset="0"/>
                <a:cs typeface="Cambria" charset="0"/>
              </a:rPr>
              <a:t> </a:t>
            </a:r>
            <a:r>
              <a:rPr lang="en-GB" sz="2200" dirty="0" err="1" smtClean="0">
                <a:latin typeface="Cambria" charset="0"/>
                <a:ea typeface="Cambria" charset="0"/>
                <a:cs typeface="Cambria" charset="0"/>
              </a:rPr>
              <a:t>mostram</a:t>
            </a:r>
            <a:r>
              <a:rPr lang="en-GB" sz="2200" dirty="0" smtClean="0">
                <a:latin typeface="Cambria" charset="0"/>
                <a:ea typeface="Cambria" charset="0"/>
                <a:cs typeface="Cambria" charset="0"/>
              </a:rPr>
              <a:t> </a:t>
            </a:r>
            <a:r>
              <a:rPr lang="en-GB" sz="2200" dirty="0">
                <a:latin typeface="Cambria" charset="0"/>
                <a:ea typeface="Cambria" charset="0"/>
                <a:cs typeface="Cambria" charset="0"/>
              </a:rPr>
              <a:t>a </a:t>
            </a:r>
            <a:r>
              <a:rPr lang="en-GB" sz="2200" dirty="0" smtClean="0">
                <a:latin typeface="Cambria" charset="0"/>
                <a:ea typeface="Cambria" charset="0"/>
                <a:cs typeface="Cambria" charset="0"/>
              </a:rPr>
              <a:t>forte </a:t>
            </a:r>
            <a:r>
              <a:rPr lang="en-GB" sz="2200" dirty="0" err="1" smtClean="0">
                <a:latin typeface="Cambria" charset="0"/>
                <a:ea typeface="Cambria" charset="0"/>
                <a:cs typeface="Cambria" charset="0"/>
              </a:rPr>
              <a:t>relação</a:t>
            </a:r>
            <a:r>
              <a:rPr lang="en-GB" sz="2200" dirty="0" smtClean="0">
                <a:latin typeface="Cambria" charset="0"/>
                <a:ea typeface="Cambria" charset="0"/>
                <a:cs typeface="Cambria" charset="0"/>
              </a:rPr>
              <a:t> entre </a:t>
            </a:r>
            <a:r>
              <a:rPr lang="en-GB" sz="2200" dirty="0" err="1">
                <a:latin typeface="Cambria" charset="0"/>
                <a:ea typeface="Cambria" charset="0"/>
                <a:cs typeface="Cambria" charset="0"/>
              </a:rPr>
              <a:t>os</a:t>
            </a:r>
            <a:r>
              <a:rPr lang="en-GB" sz="2200" dirty="0">
                <a:latin typeface="Cambria" charset="0"/>
                <a:ea typeface="Cambria" charset="0"/>
                <a:cs typeface="Cambria" charset="0"/>
              </a:rPr>
              <a:t> </a:t>
            </a:r>
            <a:r>
              <a:rPr lang="en-GB" sz="2200" dirty="0" err="1">
                <a:latin typeface="Cambria" charset="0"/>
                <a:ea typeface="Cambria" charset="0"/>
                <a:cs typeface="Cambria" charset="0"/>
              </a:rPr>
              <a:t>fluxos</a:t>
            </a:r>
            <a:r>
              <a:rPr lang="en-GB" sz="2200" dirty="0">
                <a:latin typeface="Cambria" charset="0"/>
                <a:ea typeface="Cambria" charset="0"/>
                <a:cs typeface="Cambria" charset="0"/>
              </a:rPr>
              <a:t> de entrada ERASMUS e a </a:t>
            </a:r>
            <a:r>
              <a:rPr lang="en-GB" sz="2200" dirty="0" err="1">
                <a:latin typeface="Cambria" charset="0"/>
                <a:ea typeface="Cambria" charset="0"/>
                <a:cs typeface="Cambria" charset="0"/>
              </a:rPr>
              <a:t>dimensão</a:t>
            </a:r>
            <a:r>
              <a:rPr lang="en-GB" sz="2200" dirty="0">
                <a:latin typeface="Cambria" charset="0"/>
                <a:ea typeface="Cambria" charset="0"/>
                <a:cs typeface="Cambria" charset="0"/>
              </a:rPr>
              <a:t> do </a:t>
            </a:r>
            <a:r>
              <a:rPr lang="en-GB" sz="2200" dirty="0" err="1">
                <a:latin typeface="Cambria" charset="0"/>
                <a:ea typeface="Cambria" charset="0"/>
                <a:cs typeface="Cambria" charset="0"/>
              </a:rPr>
              <a:t>sistema</a:t>
            </a:r>
            <a:r>
              <a:rPr lang="en-GB" sz="2200" dirty="0">
                <a:latin typeface="Cambria" charset="0"/>
                <a:ea typeface="Cambria" charset="0"/>
                <a:cs typeface="Cambria" charset="0"/>
              </a:rPr>
              <a:t> de </a:t>
            </a:r>
            <a:r>
              <a:rPr lang="en-GB" sz="2200" dirty="0" err="1">
                <a:latin typeface="Cambria" charset="0"/>
                <a:ea typeface="Cambria" charset="0"/>
                <a:cs typeface="Cambria" charset="0"/>
              </a:rPr>
              <a:t>ensino</a:t>
            </a:r>
            <a:r>
              <a:rPr lang="en-GB" sz="2200" dirty="0">
                <a:latin typeface="Cambria" charset="0"/>
                <a:ea typeface="Cambria" charset="0"/>
                <a:cs typeface="Cambria" charset="0"/>
              </a:rPr>
              <a:t> superior, a </a:t>
            </a:r>
            <a:r>
              <a:rPr lang="en-GB" sz="2200" dirty="0" err="1">
                <a:latin typeface="Cambria" charset="0"/>
                <a:ea typeface="Cambria" charset="0"/>
                <a:cs typeface="Cambria" charset="0"/>
              </a:rPr>
              <a:t>dinâmica</a:t>
            </a:r>
            <a:r>
              <a:rPr lang="en-GB" sz="2200" dirty="0">
                <a:latin typeface="Cambria" charset="0"/>
                <a:ea typeface="Cambria" charset="0"/>
                <a:cs typeface="Cambria" charset="0"/>
              </a:rPr>
              <a:t> </a:t>
            </a:r>
            <a:r>
              <a:rPr lang="en-GB" sz="2200" dirty="0" err="1" smtClean="0">
                <a:latin typeface="Cambria" charset="0"/>
                <a:ea typeface="Cambria" charset="0"/>
                <a:cs typeface="Cambria" charset="0"/>
              </a:rPr>
              <a:t>económica</a:t>
            </a:r>
            <a:r>
              <a:rPr lang="en-GB" sz="2200" dirty="0" smtClean="0">
                <a:latin typeface="Cambria" charset="0"/>
                <a:ea typeface="Cambria" charset="0"/>
                <a:cs typeface="Cambria" charset="0"/>
              </a:rPr>
              <a:t> </a:t>
            </a:r>
            <a:r>
              <a:rPr lang="en-GB" sz="2200" dirty="0">
                <a:latin typeface="Cambria" charset="0"/>
                <a:ea typeface="Cambria" charset="0"/>
                <a:cs typeface="Cambria" charset="0"/>
              </a:rPr>
              <a:t>e a </a:t>
            </a:r>
            <a:r>
              <a:rPr lang="en-GB" sz="2200" dirty="0" err="1">
                <a:latin typeface="Cambria" charset="0"/>
                <a:ea typeface="Cambria" charset="0"/>
                <a:cs typeface="Cambria" charset="0"/>
              </a:rPr>
              <a:t>política</a:t>
            </a:r>
            <a:r>
              <a:rPr lang="en-GB" sz="2200" dirty="0">
                <a:latin typeface="Cambria" charset="0"/>
                <a:ea typeface="Cambria" charset="0"/>
                <a:cs typeface="Cambria" charset="0"/>
              </a:rPr>
              <a:t> </a:t>
            </a:r>
            <a:r>
              <a:rPr lang="en-GB" sz="2200" dirty="0" err="1">
                <a:latin typeface="Cambria" charset="0"/>
                <a:ea typeface="Cambria" charset="0"/>
                <a:cs typeface="Cambria" charset="0"/>
              </a:rPr>
              <a:t>pública</a:t>
            </a:r>
            <a:r>
              <a:rPr lang="en-GB" sz="2200" dirty="0">
                <a:latin typeface="Cambria" charset="0"/>
                <a:ea typeface="Cambria" charset="0"/>
                <a:cs typeface="Cambria" charset="0"/>
              </a:rPr>
              <a:t> </a:t>
            </a:r>
            <a:r>
              <a:rPr lang="en-GB" sz="2200" dirty="0" err="1">
                <a:latin typeface="Cambria" charset="0"/>
                <a:ea typeface="Cambria" charset="0"/>
                <a:cs typeface="Cambria" charset="0"/>
              </a:rPr>
              <a:t>em</a:t>
            </a:r>
            <a:r>
              <a:rPr lang="en-GB" sz="2200" dirty="0">
                <a:latin typeface="Cambria" charset="0"/>
                <a:ea typeface="Cambria" charset="0"/>
                <a:cs typeface="Cambria" charset="0"/>
              </a:rPr>
              <a:t> </a:t>
            </a:r>
            <a:r>
              <a:rPr lang="en-GB" sz="2200" dirty="0" err="1">
                <a:latin typeface="Cambria" charset="0"/>
                <a:ea typeface="Cambria" charset="0"/>
                <a:cs typeface="Cambria" charset="0"/>
              </a:rPr>
              <a:t>áreas</a:t>
            </a:r>
            <a:r>
              <a:rPr lang="en-GB" sz="2200" dirty="0">
                <a:latin typeface="Cambria" charset="0"/>
                <a:ea typeface="Cambria" charset="0"/>
                <a:cs typeface="Cambria" charset="0"/>
              </a:rPr>
              <a:t> </a:t>
            </a:r>
            <a:r>
              <a:rPr lang="en-GB" sz="2200" dirty="0" err="1">
                <a:latin typeface="Cambria" charset="0"/>
                <a:ea typeface="Cambria" charset="0"/>
                <a:cs typeface="Cambria" charset="0"/>
              </a:rPr>
              <a:t>sociais</a:t>
            </a:r>
            <a:r>
              <a:rPr lang="en-GB" sz="2200" dirty="0">
                <a:latin typeface="Cambria" charset="0"/>
                <a:ea typeface="Cambria" charset="0"/>
                <a:cs typeface="Cambria" charset="0"/>
              </a:rPr>
              <a:t>. </a:t>
            </a:r>
            <a:endParaRPr lang="pt-PT" sz="2200" dirty="0">
              <a:latin typeface="Cambria" charset="0"/>
              <a:ea typeface="Cambria" charset="0"/>
              <a:cs typeface="Cambria" charset="0"/>
            </a:endParaRPr>
          </a:p>
        </p:txBody>
      </p:sp>
      <p:sp>
        <p:nvSpPr>
          <p:cNvPr id="5" name="Slide Number Placeholder 4"/>
          <p:cNvSpPr>
            <a:spLocks noGrp="1"/>
          </p:cNvSpPr>
          <p:nvPr>
            <p:ph type="sldNum" sz="quarter" idx="12"/>
          </p:nvPr>
        </p:nvSpPr>
        <p:spPr/>
        <p:txBody>
          <a:bodyPr/>
          <a:lstStyle/>
          <a:p>
            <a:fld id="{02C18D91-B945-4FD3-989D-F3588EB349E4}" type="slidenum">
              <a:rPr lang="pt-PT" smtClean="0"/>
              <a:pPr/>
              <a:t>9</a:t>
            </a:fld>
            <a:endParaRPr lang="pt-PT" dirty="0"/>
          </a:p>
        </p:txBody>
      </p:sp>
      <p:pic>
        <p:nvPicPr>
          <p:cNvPr id="6" name="Picture 2" descr="C:\Documents and Settings\lcerdeira\Os meus documentos\As minhas imagens\forum\Nova imagem.JPG"/>
          <p:cNvPicPr>
            <a:picLocks noChangeAspect="1" noChangeArrowheads="1"/>
          </p:cNvPicPr>
          <p:nvPr/>
        </p:nvPicPr>
        <p:blipFill>
          <a:blip r:embed="rId2" cstate="print"/>
          <a:srcRect/>
          <a:stretch>
            <a:fillRect/>
          </a:stretch>
        </p:blipFill>
        <p:spPr bwMode="auto">
          <a:xfrm>
            <a:off x="0" y="177919"/>
            <a:ext cx="3635896" cy="1319802"/>
          </a:xfrm>
          <a:prstGeom prst="rect">
            <a:avLst/>
          </a:prstGeom>
          <a:noFill/>
          <a:ln w="9525">
            <a:noFill/>
            <a:miter lim="800000"/>
            <a:headEnd/>
            <a:tailEnd/>
          </a:ln>
        </p:spPr>
      </p:pic>
      <p:pic>
        <p:nvPicPr>
          <p:cNvPr id="7" name="Imagem 6"/>
          <p:cNvPicPr/>
          <p:nvPr/>
        </p:nvPicPr>
        <p:blipFill>
          <a:blip r:embed="rId3">
            <a:extLst>
              <a:ext uri="{28A0092B-C50C-407E-A947-70E740481C1C}">
                <a14:useLocalDpi xmlns:a14="http://schemas.microsoft.com/office/drawing/2010/main" val="0"/>
              </a:ext>
            </a:extLst>
          </a:blip>
          <a:srcRect/>
          <a:stretch>
            <a:fillRect/>
          </a:stretch>
        </p:blipFill>
        <p:spPr bwMode="auto">
          <a:xfrm>
            <a:off x="3965036" y="260648"/>
            <a:ext cx="663389" cy="903066"/>
          </a:xfrm>
          <a:prstGeom prst="rect">
            <a:avLst/>
          </a:prstGeom>
          <a:noFill/>
          <a:ln>
            <a:noFill/>
          </a:ln>
          <a:effectLst/>
        </p:spPr>
      </p:pic>
      <p:pic>
        <p:nvPicPr>
          <p:cNvPr id="8" name="Imagem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12983" y="328082"/>
            <a:ext cx="873699" cy="765744"/>
          </a:xfrm>
          <a:prstGeom prst="rect">
            <a:avLst/>
          </a:prstGeom>
          <a:noFill/>
          <a:ln>
            <a:noFill/>
          </a:ln>
          <a:effectLst/>
        </p:spPr>
      </p:pic>
      <p:pic>
        <p:nvPicPr>
          <p:cNvPr id="9" name="Imagem 8"/>
          <p:cNvPicPr/>
          <p:nvPr/>
        </p:nvPicPr>
        <p:blipFill>
          <a:blip r:embed="rId5">
            <a:extLst>
              <a:ext uri="{28A0092B-C50C-407E-A947-70E740481C1C}">
                <a14:useLocalDpi xmlns:a14="http://schemas.microsoft.com/office/drawing/2010/main" val="0"/>
              </a:ext>
            </a:extLst>
          </a:blip>
          <a:srcRect/>
          <a:stretch>
            <a:fillRect/>
          </a:stretch>
        </p:blipFill>
        <p:spPr bwMode="auto">
          <a:xfrm>
            <a:off x="6067578" y="328082"/>
            <a:ext cx="721274" cy="765744"/>
          </a:xfrm>
          <a:prstGeom prst="rect">
            <a:avLst/>
          </a:prstGeom>
          <a:noFill/>
          <a:ln>
            <a:noFill/>
          </a:ln>
          <a:effectLst/>
        </p:spPr>
      </p:pic>
      <p:pic>
        <p:nvPicPr>
          <p:cNvPr id="10" name="Imagem 9"/>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8265" y="368292"/>
            <a:ext cx="802884" cy="725533"/>
          </a:xfrm>
          <a:prstGeom prst="rect">
            <a:avLst/>
          </a:prstGeom>
          <a:noFill/>
          <a:ln>
            <a:noFill/>
          </a:ln>
          <a:effectLst/>
        </p:spPr>
      </p:pic>
      <p:pic>
        <p:nvPicPr>
          <p:cNvPr id="11" name="Imagem 10"/>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32045" y="365400"/>
            <a:ext cx="890828" cy="687335"/>
          </a:xfrm>
          <a:prstGeom prst="rect">
            <a:avLst/>
          </a:prstGeom>
          <a:noFill/>
          <a:ln>
            <a:noFill/>
          </a:ln>
          <a:effectLst/>
        </p:spPr>
      </p:pic>
      <p:sp>
        <p:nvSpPr>
          <p:cNvPr id="4" name="Título 3"/>
          <p:cNvSpPr>
            <a:spLocks noGrp="1"/>
          </p:cNvSpPr>
          <p:nvPr>
            <p:ph type="title"/>
          </p:nvPr>
        </p:nvSpPr>
        <p:spPr/>
        <p:txBody>
          <a:bodyPr/>
          <a:lstStyle/>
          <a:p>
            <a:endParaRPr lang="pt-PT"/>
          </a:p>
        </p:txBody>
      </p:sp>
    </p:spTree>
    <p:extLst>
      <p:ext uri="{BB962C8B-B14F-4D97-AF65-F5344CB8AC3E}">
        <p14:creationId xmlns:p14="http://schemas.microsoft.com/office/powerpoint/2010/main" val="2726618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olio">
      <a:dk1>
        <a:sysClr val="windowText" lastClr="000000"/>
      </a:dk1>
      <a:lt1>
        <a:sysClr val="window" lastClr="FFFFFF"/>
      </a:lt1>
      <a:dk2>
        <a:srgbClr val="2D2F2B"/>
      </a:dk2>
      <a:lt2>
        <a:srgbClr val="DEDED7"/>
      </a:lt2>
      <a:accent1>
        <a:srgbClr val="294171"/>
      </a:accent1>
      <a:accent2>
        <a:srgbClr val="748CBC"/>
      </a:accent2>
      <a:accent3>
        <a:srgbClr val="8E887C"/>
      </a:accent3>
      <a:accent4>
        <a:srgbClr val="834736"/>
      </a:accent4>
      <a:accent5>
        <a:srgbClr val="5A1705"/>
      </a:accent5>
      <a:accent6>
        <a:srgbClr val="A0A16A"/>
      </a:accent6>
      <a:hlink>
        <a:srgbClr val="74B6BC"/>
      </a:hlink>
      <a:folHlink>
        <a:srgbClr val="7F95A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1518</TotalTime>
  <Words>613</Words>
  <Application>Microsoft Macintosh PowerPoint</Application>
  <PresentationFormat>Apresentação no Ecrã (4:3)</PresentationFormat>
  <Paragraphs>106</Paragraphs>
  <Slides>12</Slides>
  <Notes>1</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12</vt:i4>
      </vt:variant>
    </vt:vector>
  </HeadingPairs>
  <TitlesOfParts>
    <vt:vector size="17" baseType="lpstr">
      <vt:lpstr>Calibri</vt:lpstr>
      <vt:lpstr>Cambria</vt:lpstr>
      <vt:lpstr>ＭＳ Ｐゴシック</vt:lpstr>
      <vt:lpstr>Arial</vt:lpstr>
      <vt:lpstr>Office Theme</vt:lpstr>
      <vt:lpstr>Apresentação do PowerPoint</vt:lpstr>
      <vt:lpstr>Apresentação do PowerPoint</vt:lpstr>
      <vt:lpstr>Apresentação do PowerPoint</vt:lpstr>
      <vt:lpstr>Apresentação do PowerPoint</vt:lpstr>
      <vt:lpstr>Variáveis utilizadas</vt:lpstr>
      <vt:lpstr>Dados</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Universidade de Évora</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Education Students mobility in European Union: an application of fuzzy method to ERASMUS students,  </dc:title>
  <dc:creator>Maria Rego</dc:creator>
  <cp:lastModifiedBy>Isabel Alexandra Joaquina Ramos</cp:lastModifiedBy>
  <cp:revision>83</cp:revision>
  <dcterms:created xsi:type="dcterms:W3CDTF">2017-05-12T11:07:22Z</dcterms:created>
  <dcterms:modified xsi:type="dcterms:W3CDTF">2017-11-30T08:10:35Z</dcterms:modified>
</cp:coreProperties>
</file>