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4565" r:id="rId1"/>
  </p:sldMasterIdLst>
  <p:notesMasterIdLst>
    <p:notesMasterId r:id="rId24"/>
  </p:notesMasterIdLst>
  <p:handoutMasterIdLst>
    <p:handoutMasterId r:id="rId25"/>
  </p:handoutMasterIdLst>
  <p:sldIdLst>
    <p:sldId id="395" r:id="rId2"/>
    <p:sldId id="424" r:id="rId3"/>
    <p:sldId id="468" r:id="rId4"/>
    <p:sldId id="420" r:id="rId5"/>
    <p:sldId id="469" r:id="rId6"/>
    <p:sldId id="464" r:id="rId7"/>
    <p:sldId id="446" r:id="rId8"/>
    <p:sldId id="449" r:id="rId9"/>
    <p:sldId id="450" r:id="rId10"/>
    <p:sldId id="451" r:id="rId11"/>
    <p:sldId id="458" r:id="rId12"/>
    <p:sldId id="454" r:id="rId13"/>
    <p:sldId id="455" r:id="rId14"/>
    <p:sldId id="457" r:id="rId15"/>
    <p:sldId id="459" r:id="rId16"/>
    <p:sldId id="460" r:id="rId17"/>
    <p:sldId id="461" r:id="rId18"/>
    <p:sldId id="462" r:id="rId19"/>
    <p:sldId id="444" r:id="rId20"/>
    <p:sldId id="463" r:id="rId21"/>
    <p:sldId id="391" r:id="rId22"/>
    <p:sldId id="406" r:id="rId23"/>
  </p:sldIdLst>
  <p:sldSz cx="9144000" cy="6858000" type="screen4x3"/>
  <p:notesSz cx="6662738" cy="9926638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Secção Predefinida" id="{EB40579F-BEA5-4A9B-8EC5-F036CDECB9FF}">
          <p14:sldIdLst>
            <p14:sldId id="395"/>
            <p14:sldId id="420"/>
            <p14:sldId id="468"/>
            <p14:sldId id="400"/>
            <p14:sldId id="469"/>
            <p14:sldId id="464"/>
            <p14:sldId id="446"/>
            <p14:sldId id="449"/>
            <p14:sldId id="450"/>
            <p14:sldId id="451"/>
            <p14:sldId id="458"/>
            <p14:sldId id="454"/>
            <p14:sldId id="455"/>
            <p14:sldId id="456"/>
            <p14:sldId id="457"/>
            <p14:sldId id="459"/>
            <p14:sldId id="460"/>
            <p14:sldId id="461"/>
            <p14:sldId id="462"/>
            <p14:sldId id="463"/>
            <p14:sldId id="448"/>
            <p14:sldId id="424"/>
            <p14:sldId id="421"/>
            <p14:sldId id="422"/>
            <p14:sldId id="428"/>
            <p14:sldId id="444"/>
            <p14:sldId id="391"/>
            <p14:sldId id="406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552" autoAdjust="0"/>
  </p:normalViewPr>
  <p:slideViewPr>
    <p:cSldViewPr>
      <p:cViewPr>
        <p:scale>
          <a:sx n="77" d="100"/>
          <a:sy n="77" d="100"/>
        </p:scale>
        <p:origin x="-72" y="3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1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7186" cy="496332"/>
          </a:xfrm>
          <a:prstGeom prst="rect">
            <a:avLst/>
          </a:prstGeom>
        </p:spPr>
        <p:txBody>
          <a:bodyPr vert="horz" lIns="94790" tIns="47394" rIns="94790" bIns="47394" rtlCol="0"/>
          <a:lstStyle>
            <a:lvl1pPr algn="l">
              <a:defRPr sz="13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3774010" y="1"/>
            <a:ext cx="2887186" cy="496332"/>
          </a:xfrm>
          <a:prstGeom prst="rect">
            <a:avLst/>
          </a:prstGeom>
        </p:spPr>
        <p:txBody>
          <a:bodyPr vert="horz" lIns="94790" tIns="47394" rIns="94790" bIns="47394" rtlCol="0"/>
          <a:lstStyle>
            <a:lvl1pPr algn="r">
              <a:defRPr sz="1300"/>
            </a:lvl1pPr>
          </a:lstStyle>
          <a:p>
            <a:fld id="{6EDC4ED2-F219-4EB1-9D78-C88F960CFA72}" type="datetimeFigureOut">
              <a:rPr lang="pt-PT" smtClean="0"/>
              <a:pPr/>
              <a:t>29-11-2017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887186" cy="496332"/>
          </a:xfrm>
          <a:prstGeom prst="rect">
            <a:avLst/>
          </a:prstGeom>
        </p:spPr>
        <p:txBody>
          <a:bodyPr vert="horz" lIns="94790" tIns="47394" rIns="94790" bIns="47394" rtlCol="0" anchor="b"/>
          <a:lstStyle>
            <a:lvl1pPr algn="l">
              <a:defRPr sz="1300"/>
            </a:lvl1pPr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774010" y="9428584"/>
            <a:ext cx="2887186" cy="496332"/>
          </a:xfrm>
          <a:prstGeom prst="rect">
            <a:avLst/>
          </a:prstGeom>
        </p:spPr>
        <p:txBody>
          <a:bodyPr vert="horz" lIns="94790" tIns="47394" rIns="94790" bIns="47394" rtlCol="0" anchor="b"/>
          <a:lstStyle>
            <a:lvl1pPr algn="r">
              <a:defRPr sz="1300"/>
            </a:lvl1pPr>
          </a:lstStyle>
          <a:p>
            <a:fld id="{D2EE6906-545D-435F-B894-C96C0E300C5E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29358232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6959"/>
          </a:xfrm>
          <a:prstGeom prst="rect">
            <a:avLst/>
          </a:prstGeom>
        </p:spPr>
        <p:txBody>
          <a:bodyPr vert="horz" lIns="89703" tIns="44851" rIns="89703" bIns="44851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774010" y="0"/>
            <a:ext cx="2887186" cy="496959"/>
          </a:xfrm>
          <a:prstGeom prst="rect">
            <a:avLst/>
          </a:prstGeom>
        </p:spPr>
        <p:txBody>
          <a:bodyPr vert="horz" lIns="89703" tIns="44851" rIns="89703" bIns="44851" rtlCol="0"/>
          <a:lstStyle>
            <a:lvl1pPr algn="r">
              <a:defRPr sz="1200"/>
            </a:lvl1pPr>
          </a:lstStyle>
          <a:p>
            <a:fld id="{AA6B8AF6-9CFF-436F-A0A5-3C091045058E}" type="datetimeFigureOut">
              <a:rPr lang="pt-PT" smtClean="0"/>
              <a:pPr/>
              <a:t>29-11-2017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098550" y="1241425"/>
            <a:ext cx="4465638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703" tIns="44851" rIns="89703" bIns="44851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66274" y="4776764"/>
            <a:ext cx="5330190" cy="3909829"/>
          </a:xfrm>
          <a:prstGeom prst="rect">
            <a:avLst/>
          </a:prstGeom>
        </p:spPr>
        <p:txBody>
          <a:bodyPr vert="horz" lIns="89703" tIns="44851" rIns="89703" bIns="44851" rtlCol="0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9429680"/>
            <a:ext cx="2887186" cy="496958"/>
          </a:xfrm>
          <a:prstGeom prst="rect">
            <a:avLst/>
          </a:prstGeom>
        </p:spPr>
        <p:txBody>
          <a:bodyPr vert="horz" lIns="89703" tIns="44851" rIns="89703" bIns="44851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774010" y="9429680"/>
            <a:ext cx="2887186" cy="496958"/>
          </a:xfrm>
          <a:prstGeom prst="rect">
            <a:avLst/>
          </a:prstGeom>
        </p:spPr>
        <p:txBody>
          <a:bodyPr vert="horz" lIns="89703" tIns="44851" rIns="89703" bIns="44851" rtlCol="0" anchor="b"/>
          <a:lstStyle>
            <a:lvl1pPr algn="r">
              <a:defRPr sz="1200"/>
            </a:lvl1pPr>
          </a:lstStyle>
          <a:p>
            <a:fld id="{8D670AFD-9616-4A01-88A4-47E645A5979E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1622834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8A9B-0010-4677-9363-7B8D087AE0C9}" type="datetimeFigureOut">
              <a:rPr lang="pt-PT" smtClean="0"/>
              <a:pPr/>
              <a:t>29-11-2017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002D4-2624-4BE6-A55D-6DD7EB3B461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2666371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8A9B-0010-4677-9363-7B8D087AE0C9}" type="datetimeFigureOut">
              <a:rPr lang="pt-PT" smtClean="0"/>
              <a:pPr/>
              <a:t>29-11-2017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002D4-2624-4BE6-A55D-6DD7EB3B461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3303578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8A9B-0010-4677-9363-7B8D087AE0C9}" type="datetimeFigureOut">
              <a:rPr lang="pt-PT" smtClean="0"/>
              <a:pPr/>
              <a:t>29-11-2017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002D4-2624-4BE6-A55D-6DD7EB3B461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28282684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presentação CIPES - Diapositivo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266277449"/>
      </p:ext>
    </p:extLst>
  </p:cSld>
  <p:clrMapOvr>
    <a:masterClrMapping/>
  </p:clrMapOvr>
  <p:transition spd="med">
    <p:wipe dir="d"/>
  </p:transition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presentação CIPES - Diapositivos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ângulo 12"/>
          <p:cNvSpPr/>
          <p:nvPr userDrawn="1"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rgbClr val="A21D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prstClr val="white"/>
              </a:solidFill>
            </a:endParaRPr>
          </a:p>
        </p:txBody>
      </p:sp>
      <p:pic>
        <p:nvPicPr>
          <p:cNvPr id="14" name="Picture 2" descr="E:\0002_Design\CIPES\Logo_CIPES_amarel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143500" cy="857250"/>
          </a:xfrm>
          <a:prstGeom prst="rect">
            <a:avLst/>
          </a:prstGeom>
          <a:noFill/>
        </p:spPr>
      </p:pic>
      <p:sp>
        <p:nvSpPr>
          <p:cNvPr id="15" name="Rectângulo 14"/>
          <p:cNvSpPr/>
          <p:nvPr userDrawn="1"/>
        </p:nvSpPr>
        <p:spPr>
          <a:xfrm>
            <a:off x="0" y="1340768"/>
            <a:ext cx="9144000" cy="518457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prstClr val="white"/>
              </a:solidFill>
            </a:endParaRPr>
          </a:p>
        </p:txBody>
      </p:sp>
      <p:sp>
        <p:nvSpPr>
          <p:cNvPr id="16" name="Rectângulo 15"/>
          <p:cNvSpPr/>
          <p:nvPr userDrawn="1"/>
        </p:nvSpPr>
        <p:spPr>
          <a:xfrm>
            <a:off x="0" y="6453336"/>
            <a:ext cx="9144000" cy="40466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1490149"/>
      </p:ext>
    </p:extLst>
  </p:cSld>
  <p:clrMapOvr>
    <a:masterClrMapping/>
  </p:clrMapOvr>
  <p:transition spd="med">
    <p:wipe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presentação CIPES - Diapositivos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ângulo 12"/>
          <p:cNvSpPr/>
          <p:nvPr userDrawn="1"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rgbClr val="A21D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14" name="Picture 2" descr="E:\0002_Design\CIPES\Logo_CIPES_amarel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143500" cy="857250"/>
          </a:xfrm>
          <a:prstGeom prst="rect">
            <a:avLst/>
          </a:prstGeom>
          <a:noFill/>
        </p:spPr>
      </p:pic>
      <p:sp>
        <p:nvSpPr>
          <p:cNvPr id="15" name="Rectângulo 14"/>
          <p:cNvSpPr/>
          <p:nvPr userDrawn="1"/>
        </p:nvSpPr>
        <p:spPr>
          <a:xfrm>
            <a:off x="0" y="1340768"/>
            <a:ext cx="9144000" cy="518457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6" name="Rectângulo 15"/>
          <p:cNvSpPr/>
          <p:nvPr userDrawn="1"/>
        </p:nvSpPr>
        <p:spPr>
          <a:xfrm>
            <a:off x="0" y="6453336"/>
            <a:ext cx="9144000" cy="40466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3565344310"/>
      </p:ext>
    </p:extLst>
  </p:cSld>
  <p:clrMapOvr>
    <a:masterClrMapping/>
  </p:clrMapOvr>
  <p:transition spd="med">
    <p:wipe dir="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presentação CIPES - Diapositivo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643092400"/>
      </p:ext>
    </p:extLst>
  </p:cSld>
  <p:clrMapOvr>
    <a:masterClrMapping/>
  </p:clrMapOvr>
  <p:transition spd="med">
    <p:wipe dir="d"/>
  </p:transition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8A9B-0010-4677-9363-7B8D087AE0C9}" type="datetimeFigureOut">
              <a:rPr lang="pt-PT" smtClean="0"/>
              <a:pPr/>
              <a:t>29-11-2017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002D4-2624-4BE6-A55D-6DD7EB3B461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3847859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8A9B-0010-4677-9363-7B8D087AE0C9}" type="datetimeFigureOut">
              <a:rPr lang="pt-PT" smtClean="0"/>
              <a:pPr/>
              <a:t>29-11-2017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002D4-2624-4BE6-A55D-6DD7EB3B461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108054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8A9B-0010-4677-9363-7B8D087AE0C9}" type="datetimeFigureOut">
              <a:rPr lang="pt-PT" smtClean="0"/>
              <a:pPr/>
              <a:t>29-11-2017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002D4-2624-4BE6-A55D-6DD7EB3B461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3064748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8A9B-0010-4677-9363-7B8D087AE0C9}" type="datetimeFigureOut">
              <a:rPr lang="pt-PT" smtClean="0"/>
              <a:pPr/>
              <a:t>29-11-2017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002D4-2624-4BE6-A55D-6DD7EB3B461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2419609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AAD44-5493-4E6A-A44F-6DAB5CE8A6B9}" type="datetimeFigureOut">
              <a:rPr lang="pt-PT" smtClean="0"/>
              <a:pPr/>
              <a:t>29-11-2017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3BE95-ADF2-403F-8643-6C02EF11F85A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3588152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8A9B-0010-4677-9363-7B8D087AE0C9}" type="datetimeFigureOut">
              <a:rPr lang="pt-PT" smtClean="0"/>
              <a:pPr/>
              <a:t>29-11-2017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002D4-2624-4BE6-A55D-6DD7EB3B461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956624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8A9B-0010-4677-9363-7B8D087AE0C9}" type="datetimeFigureOut">
              <a:rPr lang="pt-PT" smtClean="0"/>
              <a:pPr/>
              <a:t>29-11-2017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002D4-2624-4BE6-A55D-6DD7EB3B461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2387734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8A9B-0010-4677-9363-7B8D087AE0C9}" type="datetimeFigureOut">
              <a:rPr lang="pt-PT" smtClean="0"/>
              <a:pPr/>
              <a:t>29-11-2017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002D4-2624-4BE6-A55D-6DD7EB3B461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211929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08A9B-0010-4677-9363-7B8D087AE0C9}" type="datetimeFigureOut">
              <a:rPr lang="pt-PT" smtClean="0"/>
              <a:pPr/>
              <a:t>29-11-2017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002D4-2624-4BE6-A55D-6DD7EB3B4617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7" name="Rectângulo 6"/>
          <p:cNvSpPr/>
          <p:nvPr userDrawn="1"/>
        </p:nvSpPr>
        <p:spPr>
          <a:xfrm>
            <a:off x="0" y="0"/>
            <a:ext cx="9144000" cy="6453336"/>
          </a:xfrm>
          <a:prstGeom prst="rect">
            <a:avLst/>
          </a:prstGeom>
          <a:solidFill>
            <a:srgbClr val="A21D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prstClr val="white"/>
              </a:solidFill>
            </a:endParaRPr>
          </a:p>
        </p:txBody>
      </p:sp>
      <p:pic>
        <p:nvPicPr>
          <p:cNvPr id="8" name="Picture 2" descr="E:\0002_Design\CIPES\Logo_CIPES_amarelo.jpg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0"/>
            <a:ext cx="5143500" cy="857250"/>
          </a:xfrm>
          <a:prstGeom prst="rect">
            <a:avLst/>
          </a:prstGeom>
          <a:noFill/>
        </p:spPr>
      </p:pic>
      <p:sp>
        <p:nvSpPr>
          <p:cNvPr id="9" name="Rectângulo 8"/>
          <p:cNvSpPr/>
          <p:nvPr userDrawn="1"/>
        </p:nvSpPr>
        <p:spPr>
          <a:xfrm>
            <a:off x="0" y="6453336"/>
            <a:ext cx="9144000" cy="40466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1497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66" r:id="rId1"/>
    <p:sldLayoutId id="2147484567" r:id="rId2"/>
    <p:sldLayoutId id="2147484568" r:id="rId3"/>
    <p:sldLayoutId id="2147484569" r:id="rId4"/>
    <p:sldLayoutId id="2147484570" r:id="rId5"/>
    <p:sldLayoutId id="2147484571" r:id="rId6"/>
    <p:sldLayoutId id="2147484572" r:id="rId7"/>
    <p:sldLayoutId id="2147484573" r:id="rId8"/>
    <p:sldLayoutId id="2147484574" r:id="rId9"/>
    <p:sldLayoutId id="2147484575" r:id="rId10"/>
    <p:sldLayoutId id="2147484576" r:id="rId11"/>
    <p:sldLayoutId id="2147484577" r:id="rId12"/>
    <p:sldLayoutId id="2147484578" r:id="rId13"/>
    <p:sldLayoutId id="2147484534" r:id="rId14"/>
    <p:sldLayoutId id="2147484535" r:id="rId15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lmachado@cipes.up.pt" TargetMode="Externa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logo_ua_[1].JP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107504" y="908720"/>
            <a:ext cx="1080120" cy="288032"/>
          </a:xfrm>
          <a:prstGeom prst="rect">
            <a:avLst/>
          </a:prstGeom>
          <a:ln>
            <a:solidFill>
              <a:srgbClr val="A21D22"/>
            </a:solidFill>
          </a:ln>
        </p:spPr>
      </p:pic>
      <p:sp>
        <p:nvSpPr>
          <p:cNvPr id="2" name="Retângulo 1"/>
          <p:cNvSpPr/>
          <p:nvPr/>
        </p:nvSpPr>
        <p:spPr>
          <a:xfrm>
            <a:off x="107504" y="1556792"/>
            <a:ext cx="87849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b="1" dirty="0" smtClean="0">
                <a:solidFill>
                  <a:srgbClr val="FFC000"/>
                </a:solidFill>
                <a:latin typeface="Baskerville Old Face" pitchFamily="18" charset="0"/>
              </a:rPr>
              <a:t>Estudo </a:t>
            </a:r>
            <a:r>
              <a:rPr lang="pt-BR" sz="3600" b="1" dirty="0">
                <a:solidFill>
                  <a:srgbClr val="FFC000"/>
                </a:solidFill>
                <a:latin typeface="Baskerville Old Face" pitchFamily="18" charset="0"/>
              </a:rPr>
              <a:t>da satisfação dos profissionais docentes das instituições federais de ensino superior brasileiro – resultados </a:t>
            </a:r>
            <a:r>
              <a:rPr lang="pt-BR" sz="3600" b="1" dirty="0" smtClean="0">
                <a:solidFill>
                  <a:srgbClr val="FFC000"/>
                </a:solidFill>
                <a:latin typeface="Baskerville Old Face" pitchFamily="18" charset="0"/>
              </a:rPr>
              <a:t>preliminares</a:t>
            </a:r>
          </a:p>
          <a:p>
            <a:pPr algn="ctr"/>
            <a:endParaRPr lang="pt-BR" sz="3600" b="1" dirty="0">
              <a:solidFill>
                <a:srgbClr val="FFC000"/>
              </a:solidFill>
              <a:latin typeface="Baskerville Old Face" pitchFamily="18" charset="0"/>
            </a:endParaRPr>
          </a:p>
          <a:p>
            <a:pPr algn="ctr"/>
            <a:endParaRPr lang="pt-BR" sz="3600" b="1" dirty="0" smtClean="0">
              <a:solidFill>
                <a:srgbClr val="FFC000"/>
              </a:solidFill>
              <a:latin typeface="Baskerville Old Face" pitchFamily="18" charset="0"/>
            </a:endParaRPr>
          </a:p>
          <a:p>
            <a:pPr algn="ctr"/>
            <a:endParaRPr lang="pt-BR" sz="3600" dirty="0">
              <a:solidFill>
                <a:srgbClr val="FFC000"/>
              </a:solidFill>
              <a:latin typeface="Baskerville Old Face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3356992"/>
            <a:ext cx="9036050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 fontScale="25000" lnSpcReduction="2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defTabSz="9525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endParaRPr kumimoji="1" lang="en-GB" sz="2400" b="1" i="1" dirty="0" smtClean="0">
              <a:solidFill>
                <a:schemeClr val="bg2"/>
              </a:solidFill>
              <a:latin typeface="Calibri" pitchFamily="34" charset="0"/>
            </a:endParaRP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pt-PT" sz="6400" b="1" dirty="0" smtClean="0">
                <a:solidFill>
                  <a:schemeClr val="bg1"/>
                </a:solidFill>
                <a:latin typeface="Franklin Gothic Medium" pitchFamily="34" charset="0"/>
              </a:rPr>
              <a:t>:</a:t>
            </a:r>
            <a:endParaRPr kumimoji="1" lang="pt-PT" sz="6400" b="1" dirty="0" smtClean="0">
              <a:solidFill>
                <a:schemeClr val="bg1"/>
              </a:solidFill>
              <a:latin typeface="Franklin Gothic Medium" pitchFamily="34" charset="0"/>
            </a:endParaRPr>
          </a:p>
          <a:p>
            <a:pPr marL="0" indent="0" algn="r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kumimoji="1" lang="en-GB" sz="5600" b="1" dirty="0" smtClean="0">
                <a:solidFill>
                  <a:schemeClr val="bg1"/>
                </a:solidFill>
                <a:latin typeface="Franklin Gothic Medium" pitchFamily="34" charset="0"/>
              </a:rPr>
              <a:t>:</a:t>
            </a:r>
          </a:p>
          <a:p>
            <a:pPr marL="0" indent="0" algn="r">
              <a:lnSpc>
                <a:spcPct val="120000"/>
              </a:lnSpc>
              <a:buFont typeface="Arial" panose="020B0604020202020204" pitchFamily="34" charset="0"/>
              <a:buNone/>
            </a:pPr>
            <a:endParaRPr kumimoji="1" lang="en-GB" sz="5600" b="1" dirty="0" smtClean="0">
              <a:solidFill>
                <a:schemeClr val="bg1"/>
              </a:solidFill>
              <a:latin typeface="Franklin Gothic Medium" pitchFamily="34" charset="0"/>
            </a:endParaRPr>
          </a:p>
          <a:p>
            <a:pPr marL="0" indent="0" algn="r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kumimoji="1" lang="en-GB" sz="5600" b="1" dirty="0" smtClean="0">
                <a:solidFill>
                  <a:schemeClr val="bg1"/>
                </a:solidFill>
                <a:latin typeface="Franklin Gothic Medium" pitchFamily="34" charset="0"/>
              </a:rPr>
              <a:t>     Antonio Ricardo </a:t>
            </a:r>
            <a:r>
              <a:rPr kumimoji="1" lang="en-GB" sz="5600" b="1" dirty="0" err="1" smtClean="0">
                <a:solidFill>
                  <a:schemeClr val="bg1"/>
                </a:solidFill>
                <a:latin typeface="Franklin Gothic Medium" pitchFamily="34" charset="0"/>
              </a:rPr>
              <a:t>Calazans</a:t>
            </a:r>
            <a:r>
              <a:rPr kumimoji="1" lang="en-GB" sz="5600" b="1" dirty="0" smtClean="0">
                <a:solidFill>
                  <a:schemeClr val="bg1"/>
                </a:solidFill>
                <a:latin typeface="Franklin Gothic Medium" pitchFamily="34" charset="0"/>
              </a:rPr>
              <a:t> Duarte – Univ. Federal do Rio Grande do </a:t>
            </a:r>
            <a:r>
              <a:rPr kumimoji="1" lang="en-GB" sz="5600" b="1" dirty="0" err="1" smtClean="0">
                <a:solidFill>
                  <a:schemeClr val="bg1"/>
                </a:solidFill>
                <a:latin typeface="Franklin Gothic Medium" pitchFamily="34" charset="0"/>
              </a:rPr>
              <a:t>Norte</a:t>
            </a:r>
            <a:r>
              <a:rPr kumimoji="1" lang="en-GB" sz="5600" b="1" dirty="0" smtClean="0">
                <a:solidFill>
                  <a:schemeClr val="bg1"/>
                </a:solidFill>
                <a:latin typeface="Franklin Gothic Medium" pitchFamily="34" charset="0"/>
              </a:rPr>
              <a:t> – rduarte60@yahoo.com,br</a:t>
            </a:r>
          </a:p>
          <a:p>
            <a:pPr marL="0" indent="0" algn="r">
              <a:lnSpc>
                <a:spcPct val="120000"/>
              </a:lnSpc>
              <a:buFont typeface="Arial" panose="020B0604020202020204" pitchFamily="34" charset="0"/>
              <a:buNone/>
            </a:pPr>
            <a:endParaRPr kumimoji="1" lang="en-GB" sz="5600" b="1" dirty="0" smtClean="0">
              <a:solidFill>
                <a:schemeClr val="bg1"/>
              </a:solidFill>
              <a:latin typeface="Franklin Gothic Medium" pitchFamily="34" charset="0"/>
            </a:endParaRPr>
          </a:p>
          <a:p>
            <a:pPr marL="342900" indent="-342900" algn="r" defTabSz="952500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SzPct val="80000"/>
            </a:pPr>
            <a:r>
              <a:rPr kumimoji="1" lang="en-GB" sz="5600" b="1" dirty="0" smtClean="0">
                <a:solidFill>
                  <a:schemeClr val="bg1"/>
                </a:solidFill>
                <a:latin typeface="Franklin Gothic Medium" pitchFamily="34" charset="0"/>
              </a:rPr>
              <a:t>Maria de Lourdes Machado, CIPES, A3ES e </a:t>
            </a:r>
            <a:r>
              <a:rPr kumimoji="1" lang="en-GB" sz="5600" b="1" dirty="0" err="1" smtClean="0">
                <a:solidFill>
                  <a:schemeClr val="bg1"/>
                </a:solidFill>
                <a:latin typeface="Franklin Gothic Medium" pitchFamily="34" charset="0"/>
              </a:rPr>
              <a:t>Instituto</a:t>
            </a:r>
            <a:r>
              <a:rPr kumimoji="1" lang="en-GB" sz="5600" b="1" dirty="0" smtClean="0">
                <a:solidFill>
                  <a:schemeClr val="bg1"/>
                </a:solidFill>
                <a:latin typeface="Franklin Gothic Medium" pitchFamily="34" charset="0"/>
              </a:rPr>
              <a:t> </a:t>
            </a:r>
            <a:r>
              <a:rPr kumimoji="1" lang="en-GB" sz="5600" b="1" dirty="0" err="1" smtClean="0">
                <a:solidFill>
                  <a:schemeClr val="bg1"/>
                </a:solidFill>
                <a:latin typeface="Franklin Gothic Medium" pitchFamily="34" charset="0"/>
              </a:rPr>
              <a:t>Politécnico</a:t>
            </a:r>
            <a:r>
              <a:rPr kumimoji="1" lang="en-GB" sz="5600" b="1" dirty="0" smtClean="0">
                <a:solidFill>
                  <a:schemeClr val="bg1"/>
                </a:solidFill>
                <a:latin typeface="Franklin Gothic Medium" pitchFamily="34" charset="0"/>
              </a:rPr>
              <a:t> de Bragança - </a:t>
            </a:r>
          </a:p>
          <a:p>
            <a:pPr marL="342900" indent="-342900" algn="r" defTabSz="952500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kumimoji="1" lang="en-GB" sz="5600" b="1" dirty="0" smtClean="0">
                <a:solidFill>
                  <a:schemeClr val="bg1"/>
                </a:solidFill>
                <a:latin typeface="Franklin Gothic Medium" pitchFamily="34" charset="0"/>
              </a:rPr>
              <a:t>lmachado@cipes.up.pt</a:t>
            </a:r>
          </a:p>
          <a:p>
            <a:pPr marL="342900" indent="-342900" defTabSz="952500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kumimoji="1" lang="en-GB" sz="5600" dirty="0" smtClean="0">
                <a:solidFill>
                  <a:schemeClr val="bg1"/>
                </a:solidFill>
                <a:latin typeface="Franklin Gothic Medium" pitchFamily="34" charset="0"/>
              </a:rPr>
              <a:t>	</a:t>
            </a:r>
          </a:p>
        </p:txBody>
      </p:sp>
    </p:spTree>
    <p:extLst>
      <p:ext uri="{BB962C8B-B14F-4D97-AF65-F5344CB8AC3E}">
        <p14:creationId xmlns="" xmlns:p14="http://schemas.microsoft.com/office/powerpoint/2010/main" val="870204354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95536" y="548680"/>
            <a:ext cx="784887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u="sng" dirty="0" smtClean="0">
                <a:solidFill>
                  <a:schemeClr val="bg1"/>
                </a:solidFill>
              </a:rPr>
              <a:t>Resultados</a:t>
            </a:r>
            <a:r>
              <a:rPr lang="pt-BR" sz="2400" u="sng" dirty="0" smtClean="0">
                <a:solidFill>
                  <a:schemeClr val="bg1"/>
                </a:solidFill>
              </a:rPr>
              <a:t> </a:t>
            </a:r>
          </a:p>
          <a:p>
            <a:r>
              <a:rPr lang="pt-BR" b="1" dirty="0">
                <a:solidFill>
                  <a:schemeClr val="bg1"/>
                </a:solidFill>
              </a:rPr>
              <a:t>Figura 01 – Questões relativas à avaliação dos diversos níveis de gestão institucional</a:t>
            </a:r>
            <a:endParaRPr lang="pt-BR" dirty="0">
              <a:solidFill>
                <a:schemeClr val="bg1"/>
              </a:solidFill>
            </a:endParaRPr>
          </a:p>
          <a:p>
            <a:endParaRPr lang="pt-BR" sz="1600" dirty="0" smtClean="0">
              <a:solidFill>
                <a:schemeClr val="bg1"/>
              </a:solidFill>
            </a:endParaRPr>
          </a:p>
          <a:p>
            <a:r>
              <a:rPr lang="pt-BR" sz="1600" dirty="0" smtClean="0">
                <a:solidFill>
                  <a:schemeClr val="bg1"/>
                </a:solidFill>
              </a:rPr>
              <a:t>. </a:t>
            </a:r>
            <a:endParaRPr lang="pt-BR" sz="1600" dirty="0">
              <a:solidFill>
                <a:schemeClr val="bg1"/>
              </a:solidFill>
            </a:endParaRPr>
          </a:p>
        </p:txBody>
      </p:sp>
      <p:pic>
        <p:nvPicPr>
          <p:cNvPr id="5" name="Imagem 4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56792"/>
            <a:ext cx="8064896" cy="46085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40198366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67544" y="764704"/>
            <a:ext cx="7776864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u="sng" dirty="0" smtClean="0">
                <a:solidFill>
                  <a:schemeClr val="bg1"/>
                </a:solidFill>
              </a:rPr>
              <a:t>Resultados</a:t>
            </a:r>
          </a:p>
          <a:p>
            <a:endParaRPr lang="pt-BR" sz="1600" b="1" dirty="0" smtClean="0">
              <a:solidFill>
                <a:schemeClr val="bg1"/>
              </a:solidFill>
            </a:endParaRPr>
          </a:p>
          <a:p>
            <a:endParaRPr lang="pt-BR" sz="1600" b="1" dirty="0">
              <a:solidFill>
                <a:schemeClr val="bg1"/>
              </a:solidFill>
            </a:endParaRPr>
          </a:p>
          <a:p>
            <a:r>
              <a:rPr lang="pt-BR" b="1" dirty="0" smtClean="0">
                <a:solidFill>
                  <a:schemeClr val="bg1"/>
                </a:solidFill>
              </a:rPr>
              <a:t>Figura </a:t>
            </a:r>
            <a:r>
              <a:rPr lang="pt-BR" b="1" dirty="0">
                <a:solidFill>
                  <a:schemeClr val="bg1"/>
                </a:solidFill>
              </a:rPr>
              <a:t>02 - Questões relativas à ambiente e condições estruturais de </a:t>
            </a:r>
            <a:r>
              <a:rPr lang="pt-BR" b="1" dirty="0" smtClean="0">
                <a:solidFill>
                  <a:schemeClr val="bg1"/>
                </a:solidFill>
              </a:rPr>
              <a:t>trabalho</a:t>
            </a:r>
          </a:p>
          <a:p>
            <a:endParaRPr lang="pt-BR" sz="1600" b="1" dirty="0">
              <a:solidFill>
                <a:schemeClr val="bg1"/>
              </a:solidFill>
            </a:endParaRPr>
          </a:p>
          <a:p>
            <a:endParaRPr lang="pt-BR" sz="1600" dirty="0">
              <a:solidFill>
                <a:schemeClr val="bg1"/>
              </a:solidFill>
            </a:endParaRPr>
          </a:p>
          <a:p>
            <a:r>
              <a:rPr lang="pt-BR" sz="1600" b="1" dirty="0">
                <a:solidFill>
                  <a:schemeClr val="bg1"/>
                </a:solidFill>
              </a:rPr>
              <a:t> </a:t>
            </a:r>
            <a:endParaRPr lang="pt-BR" sz="1600" dirty="0">
              <a:solidFill>
                <a:schemeClr val="bg1"/>
              </a:solidFill>
            </a:endParaRPr>
          </a:p>
        </p:txBody>
      </p:sp>
      <p:pic>
        <p:nvPicPr>
          <p:cNvPr id="4" name="Imagem 3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060848"/>
            <a:ext cx="8208912" cy="41764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16932466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55576" y="1052736"/>
            <a:ext cx="7488832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u="sng" dirty="0" smtClean="0">
                <a:solidFill>
                  <a:schemeClr val="bg1"/>
                </a:solidFill>
              </a:rPr>
              <a:t>Resultados</a:t>
            </a:r>
            <a:r>
              <a:rPr lang="pt-BR" sz="2400" u="sng" dirty="0" smtClean="0">
                <a:solidFill>
                  <a:schemeClr val="bg1"/>
                </a:solidFill>
              </a:rPr>
              <a:t> </a:t>
            </a:r>
          </a:p>
          <a:p>
            <a:endParaRPr lang="pt-BR" sz="1600" dirty="0">
              <a:solidFill>
                <a:schemeClr val="bg1"/>
              </a:solidFill>
            </a:endParaRPr>
          </a:p>
          <a:p>
            <a:endParaRPr lang="pt-BR" sz="1600" dirty="0" smtClean="0">
              <a:solidFill>
                <a:schemeClr val="bg1"/>
              </a:solidFill>
            </a:endParaRPr>
          </a:p>
          <a:p>
            <a:r>
              <a:rPr lang="pt-BR" b="1" dirty="0">
                <a:solidFill>
                  <a:schemeClr val="bg1"/>
                </a:solidFill>
              </a:rPr>
              <a:t>Figura 03 - Questões relativas à remuneração profissional e autonomia acadêmica </a:t>
            </a:r>
            <a:endParaRPr lang="pt-BR" dirty="0">
              <a:solidFill>
                <a:schemeClr val="bg1"/>
              </a:solidFill>
            </a:endParaRPr>
          </a:p>
          <a:p>
            <a:r>
              <a:rPr lang="pt-BR" b="1" dirty="0"/>
              <a:t> </a:t>
            </a:r>
            <a:endParaRPr lang="pt-BR" dirty="0"/>
          </a:p>
          <a:p>
            <a:endParaRPr lang="pt-BR" sz="1600" dirty="0">
              <a:solidFill>
                <a:schemeClr val="bg1"/>
              </a:solidFill>
            </a:endParaRPr>
          </a:p>
          <a:p>
            <a:endParaRPr lang="pt-BR" sz="1600" dirty="0" smtClean="0">
              <a:solidFill>
                <a:schemeClr val="bg1"/>
              </a:solidFill>
            </a:endParaRPr>
          </a:p>
          <a:p>
            <a:endParaRPr lang="pt-BR" sz="1600" dirty="0">
              <a:solidFill>
                <a:schemeClr val="bg1"/>
              </a:solidFill>
            </a:endParaRPr>
          </a:p>
          <a:p>
            <a:endParaRPr lang="pt-BR" sz="1600" dirty="0" smtClean="0">
              <a:solidFill>
                <a:schemeClr val="bg1"/>
              </a:solidFill>
            </a:endParaRPr>
          </a:p>
          <a:p>
            <a:endParaRPr lang="pt-BR" sz="1600" dirty="0">
              <a:solidFill>
                <a:schemeClr val="bg1"/>
              </a:solidFill>
            </a:endParaRPr>
          </a:p>
          <a:p>
            <a:endParaRPr lang="pt-BR" sz="1600" dirty="0" smtClean="0">
              <a:solidFill>
                <a:schemeClr val="bg1"/>
              </a:solidFill>
            </a:endParaRPr>
          </a:p>
          <a:p>
            <a:endParaRPr lang="pt-BR" sz="1600" dirty="0">
              <a:solidFill>
                <a:schemeClr val="bg1"/>
              </a:solidFill>
            </a:endParaRPr>
          </a:p>
          <a:p>
            <a:endParaRPr lang="pt-BR" sz="1600" dirty="0" smtClean="0">
              <a:solidFill>
                <a:schemeClr val="bg1"/>
              </a:solidFill>
            </a:endParaRPr>
          </a:p>
          <a:p>
            <a:r>
              <a:rPr lang="pt-BR" sz="1600" dirty="0" smtClean="0">
                <a:solidFill>
                  <a:schemeClr val="bg1"/>
                </a:solidFill>
              </a:rPr>
              <a:t> </a:t>
            </a:r>
            <a:endParaRPr lang="pt-BR" sz="1600" dirty="0">
              <a:solidFill>
                <a:schemeClr val="bg1"/>
              </a:solidFill>
            </a:endParaRPr>
          </a:p>
        </p:txBody>
      </p:sp>
      <p:pic>
        <p:nvPicPr>
          <p:cNvPr id="4" name="Imagem 3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636911"/>
            <a:ext cx="7200799" cy="36004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36269115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55576" y="957988"/>
            <a:ext cx="748883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u="sng" dirty="0" smtClean="0">
                <a:solidFill>
                  <a:schemeClr val="bg1"/>
                </a:solidFill>
              </a:rPr>
              <a:t>Resultados</a:t>
            </a:r>
          </a:p>
          <a:p>
            <a:pPr algn="ctr"/>
            <a:r>
              <a:rPr lang="pt-BR" sz="1600" u="sng" dirty="0" smtClean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pt-BR" sz="1600" dirty="0" smtClean="0">
                <a:solidFill>
                  <a:schemeClr val="bg1"/>
                </a:solidFill>
              </a:rPr>
              <a:t> </a:t>
            </a:r>
            <a:r>
              <a:rPr lang="pt-BR" b="1" dirty="0" smtClean="0">
                <a:solidFill>
                  <a:schemeClr val="bg1"/>
                </a:solidFill>
              </a:rPr>
              <a:t>Figura </a:t>
            </a:r>
            <a:r>
              <a:rPr lang="pt-BR" b="1" dirty="0">
                <a:solidFill>
                  <a:schemeClr val="bg1"/>
                </a:solidFill>
              </a:rPr>
              <a:t>04 - Questões relativas à imagem da instituição </a:t>
            </a:r>
            <a:endParaRPr lang="pt-BR" dirty="0">
              <a:solidFill>
                <a:schemeClr val="bg1"/>
              </a:solidFill>
            </a:endParaRPr>
          </a:p>
          <a:p>
            <a:pPr algn="ctr"/>
            <a:endParaRPr lang="pt-BR" sz="1600" dirty="0">
              <a:solidFill>
                <a:schemeClr val="bg1"/>
              </a:solidFill>
            </a:endParaRPr>
          </a:p>
        </p:txBody>
      </p:sp>
      <p:pic>
        <p:nvPicPr>
          <p:cNvPr id="4" name="Imagem 3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988840"/>
            <a:ext cx="7488832" cy="424847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42516244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55576" y="957988"/>
            <a:ext cx="748883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u="sng" dirty="0" smtClean="0">
                <a:solidFill>
                  <a:schemeClr val="bg1"/>
                </a:solidFill>
              </a:rPr>
              <a:t>Resultados</a:t>
            </a:r>
          </a:p>
          <a:p>
            <a:pPr algn="ctr"/>
            <a:endParaRPr lang="pt-BR" sz="1600" b="1" u="sng" dirty="0">
              <a:solidFill>
                <a:schemeClr val="bg1"/>
              </a:solidFill>
            </a:endParaRPr>
          </a:p>
          <a:p>
            <a:pPr algn="ctr"/>
            <a:r>
              <a:rPr lang="pt-BR" sz="1600" u="sng" dirty="0" smtClean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pt-BR" sz="1600" dirty="0" smtClean="0">
                <a:solidFill>
                  <a:schemeClr val="bg1"/>
                </a:solidFill>
              </a:rPr>
              <a:t> </a:t>
            </a:r>
            <a:r>
              <a:rPr lang="pt-BR" b="1" dirty="0" smtClean="0">
                <a:solidFill>
                  <a:schemeClr val="bg1"/>
                </a:solidFill>
              </a:rPr>
              <a:t>Figura </a:t>
            </a:r>
            <a:r>
              <a:rPr lang="pt-BR" b="1" dirty="0">
                <a:solidFill>
                  <a:schemeClr val="bg1"/>
                </a:solidFill>
              </a:rPr>
              <a:t>05 - Questões relativas ao processo de tomada e modelo de gestão </a:t>
            </a:r>
            <a:endParaRPr lang="pt-BR" dirty="0">
              <a:solidFill>
                <a:schemeClr val="bg1"/>
              </a:solidFill>
            </a:endParaRPr>
          </a:p>
          <a:p>
            <a:pPr algn="ctr"/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4" name="Imagem 3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300287"/>
            <a:ext cx="7344816" cy="39370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34164350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55576" y="957988"/>
            <a:ext cx="74888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u="sng" dirty="0" smtClean="0">
                <a:solidFill>
                  <a:schemeClr val="bg1"/>
                </a:solidFill>
              </a:rPr>
              <a:t>Resultados</a:t>
            </a:r>
          </a:p>
          <a:p>
            <a:pPr algn="ctr"/>
            <a:endParaRPr lang="pt-BR" sz="1600" b="1" u="sng" dirty="0">
              <a:solidFill>
                <a:schemeClr val="bg1"/>
              </a:solidFill>
            </a:endParaRPr>
          </a:p>
          <a:p>
            <a:pPr algn="ctr"/>
            <a:r>
              <a:rPr lang="pt-BR" b="1" dirty="0">
                <a:solidFill>
                  <a:schemeClr val="bg1"/>
                </a:solidFill>
              </a:rPr>
              <a:t>Figura 06 - Questões relativas à métodos avaliativos e auto avalição</a:t>
            </a:r>
            <a:endParaRPr lang="pt-BR" dirty="0">
              <a:solidFill>
                <a:schemeClr val="bg1"/>
              </a:solidFill>
            </a:endParaRPr>
          </a:p>
          <a:p>
            <a:pPr algn="ctr"/>
            <a:r>
              <a:rPr lang="pt-BR" b="1" dirty="0" smtClean="0">
                <a:solidFill>
                  <a:schemeClr val="bg1"/>
                </a:solidFill>
              </a:rPr>
              <a:t> </a:t>
            </a:r>
            <a:endParaRPr lang="pt-BR" dirty="0">
              <a:solidFill>
                <a:schemeClr val="bg1"/>
              </a:solidFill>
            </a:endParaRPr>
          </a:p>
          <a:p>
            <a:pPr algn="ctr"/>
            <a:r>
              <a:rPr lang="pt-BR" sz="1600" u="sng" dirty="0" smtClean="0">
                <a:solidFill>
                  <a:schemeClr val="bg1"/>
                </a:solidFill>
              </a:rPr>
              <a:t> </a:t>
            </a:r>
          </a:p>
          <a:p>
            <a:r>
              <a:rPr lang="pt-BR" sz="1600" dirty="0" smtClean="0">
                <a:solidFill>
                  <a:schemeClr val="bg1"/>
                </a:solidFill>
              </a:rPr>
              <a:t>. </a:t>
            </a:r>
            <a:endParaRPr lang="pt-BR" sz="1600" dirty="0">
              <a:solidFill>
                <a:schemeClr val="bg1"/>
              </a:solidFill>
            </a:endParaRPr>
          </a:p>
        </p:txBody>
      </p:sp>
      <p:pic>
        <p:nvPicPr>
          <p:cNvPr id="3" name="Imagem 2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88840"/>
            <a:ext cx="7848872" cy="42484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6398108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79512" y="764704"/>
            <a:ext cx="80648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u="sng" dirty="0" smtClean="0">
                <a:solidFill>
                  <a:schemeClr val="bg1"/>
                </a:solidFill>
              </a:rPr>
              <a:t>Resultados</a:t>
            </a:r>
          </a:p>
          <a:p>
            <a:pPr algn="ctr"/>
            <a:endParaRPr lang="pt-BR" sz="1600" b="1" u="sng" dirty="0">
              <a:solidFill>
                <a:schemeClr val="bg1"/>
              </a:solidFill>
            </a:endParaRPr>
          </a:p>
          <a:p>
            <a:pPr algn="ctr"/>
            <a:r>
              <a:rPr lang="pt-BR" sz="1600" u="sng" dirty="0" smtClean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pt-BR" b="1" dirty="0">
                <a:solidFill>
                  <a:schemeClr val="bg1"/>
                </a:solidFill>
              </a:rPr>
              <a:t>Figura 07 - Questões relativas à avaliação qualidade do ensino e financiamento governamental</a:t>
            </a:r>
            <a:endParaRPr lang="pt-BR" dirty="0">
              <a:solidFill>
                <a:schemeClr val="bg1"/>
              </a:solidFill>
            </a:endParaRPr>
          </a:p>
          <a:p>
            <a:endParaRPr lang="pt-BR" sz="1600" dirty="0">
              <a:solidFill>
                <a:schemeClr val="bg1"/>
              </a:solidFill>
            </a:endParaRPr>
          </a:p>
        </p:txBody>
      </p:sp>
      <p:pic>
        <p:nvPicPr>
          <p:cNvPr id="3" name="Imagem 2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324100"/>
            <a:ext cx="6984776" cy="39852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38523579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55576" y="957988"/>
            <a:ext cx="748883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u="sng" dirty="0" smtClean="0">
                <a:solidFill>
                  <a:schemeClr val="bg1"/>
                </a:solidFill>
              </a:rPr>
              <a:t>Resultados</a:t>
            </a:r>
          </a:p>
          <a:p>
            <a:pPr algn="ctr"/>
            <a:endParaRPr lang="pt-BR" sz="1600" b="1" u="sng" dirty="0">
              <a:solidFill>
                <a:schemeClr val="bg1"/>
              </a:solidFill>
            </a:endParaRPr>
          </a:p>
          <a:p>
            <a:pPr algn="ctr"/>
            <a:r>
              <a:rPr lang="pt-BR" b="1" dirty="0">
                <a:solidFill>
                  <a:schemeClr val="bg1"/>
                </a:solidFill>
              </a:rPr>
              <a:t>Figura 08 - Questões relativas às formas de ingresso à Instituição</a:t>
            </a:r>
            <a:endParaRPr lang="pt-BR" dirty="0">
              <a:solidFill>
                <a:schemeClr val="bg1"/>
              </a:solidFill>
            </a:endParaRPr>
          </a:p>
          <a:p>
            <a:r>
              <a:rPr lang="pt-BR" b="1" dirty="0"/>
              <a:t> </a:t>
            </a:r>
            <a:endParaRPr lang="pt-BR" dirty="0"/>
          </a:p>
        </p:txBody>
      </p:sp>
      <p:pic>
        <p:nvPicPr>
          <p:cNvPr id="3" name="Imagem 2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988841"/>
            <a:ext cx="5976664" cy="41044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4319985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79512" y="908720"/>
            <a:ext cx="89644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u="sng" dirty="0" smtClean="0">
                <a:solidFill>
                  <a:schemeClr val="bg1"/>
                </a:solidFill>
              </a:rPr>
              <a:t>Resultados</a:t>
            </a:r>
          </a:p>
          <a:p>
            <a:pPr algn="ctr"/>
            <a:endParaRPr lang="pt-BR" sz="1600" b="1" u="sng" dirty="0">
              <a:solidFill>
                <a:schemeClr val="bg1"/>
              </a:solidFill>
            </a:endParaRPr>
          </a:p>
          <a:p>
            <a:pPr algn="ctr"/>
            <a:r>
              <a:rPr lang="pt-BR" sz="1600" u="sng" dirty="0" smtClean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pt-BR" b="1" dirty="0">
                <a:solidFill>
                  <a:schemeClr val="bg1"/>
                </a:solidFill>
              </a:rPr>
              <a:t>Figura 09 - Questões relativas à participação de docentes em funções administrativas</a:t>
            </a:r>
            <a:endParaRPr lang="pt-BR" dirty="0">
              <a:solidFill>
                <a:schemeClr val="bg1"/>
              </a:solidFill>
            </a:endParaRPr>
          </a:p>
          <a:p>
            <a:endParaRPr lang="pt-BR" sz="1600" dirty="0">
              <a:solidFill>
                <a:schemeClr val="bg1"/>
              </a:solidFill>
            </a:endParaRPr>
          </a:p>
        </p:txBody>
      </p:sp>
      <p:pic>
        <p:nvPicPr>
          <p:cNvPr id="3" name="Imagem 2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276872"/>
            <a:ext cx="6120680" cy="38164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30129306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916832"/>
            <a:ext cx="914501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600" b="1" dirty="0" smtClean="0">
                <a:solidFill>
                  <a:schemeClr val="bg1"/>
                </a:solidFill>
              </a:rPr>
              <a:t>NOTAS FINAIS</a:t>
            </a:r>
          </a:p>
          <a:p>
            <a:endParaRPr lang="pt-PT" sz="3600" b="1" dirty="0" smtClean="0">
              <a:solidFill>
                <a:schemeClr val="bg1"/>
              </a:solidFill>
            </a:endParaRPr>
          </a:p>
          <a:p>
            <a:r>
              <a:rPr lang="pt-BR" sz="3200" b="1" dirty="0" smtClean="0">
                <a:solidFill>
                  <a:schemeClr val="bg1"/>
                </a:solidFill>
              </a:rPr>
              <a:t>Discussão e Conclusões – Resultados Preliminares</a:t>
            </a:r>
          </a:p>
          <a:p>
            <a:endParaRPr lang="pt-PT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84339709"/>
      </p:ext>
    </p:extLst>
  </p:cSld>
  <p:clrMapOvr>
    <a:masterClrMapping/>
  </p:clrMapOvr>
  <p:transition spd="med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79512" y="706158"/>
            <a:ext cx="8568952" cy="5109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pt-PT" sz="2000" dirty="0" smtClean="0"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PT" b="1" dirty="0" smtClean="0">
                <a:solidFill>
                  <a:schemeClr val="bg1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Os </a:t>
            </a:r>
            <a:r>
              <a:rPr lang="pt-PT" b="1" dirty="0" smtClean="0">
                <a:solidFill>
                  <a:srgbClr val="FFFF00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acadêmicos</a:t>
            </a:r>
            <a:r>
              <a:rPr lang="pt-PT" b="1" dirty="0" smtClean="0">
                <a:solidFill>
                  <a:schemeClr val="bg1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 são um </a:t>
            </a:r>
            <a:r>
              <a:rPr lang="pt-PT" b="1" dirty="0" smtClean="0">
                <a:solidFill>
                  <a:srgbClr val="FFFF00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recurso chave </a:t>
            </a:r>
            <a:r>
              <a:rPr lang="pt-PT" b="1" dirty="0" smtClean="0">
                <a:solidFill>
                  <a:schemeClr val="bg1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no seio das instituições de ensino superior tendo, deste modo, um importante papel na prossecução dos </a:t>
            </a:r>
            <a:r>
              <a:rPr lang="pt-PT" b="1" dirty="0" err="1" smtClean="0">
                <a:solidFill>
                  <a:schemeClr val="bg1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objectivos</a:t>
            </a:r>
            <a:r>
              <a:rPr lang="pt-PT" b="1" dirty="0" smtClean="0">
                <a:solidFill>
                  <a:schemeClr val="bg1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 da instituição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pt-PT" b="1" dirty="0" smtClean="0">
              <a:solidFill>
                <a:schemeClr val="bg1"/>
              </a:solidFill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PT" b="1" dirty="0" smtClean="0">
                <a:solidFill>
                  <a:schemeClr val="bg1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Um </a:t>
            </a:r>
            <a:r>
              <a:rPr lang="pt-PT" b="1" dirty="0">
                <a:solidFill>
                  <a:schemeClr val="bg1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importante grupo constituinte </a:t>
            </a:r>
            <a:r>
              <a:rPr lang="pt-PT" b="1" dirty="0" smtClean="0">
                <a:solidFill>
                  <a:schemeClr val="bg1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 que a </a:t>
            </a:r>
            <a:r>
              <a:rPr lang="pt-PT" b="1" dirty="0">
                <a:solidFill>
                  <a:schemeClr val="bg1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par com os </a:t>
            </a:r>
            <a:r>
              <a:rPr lang="pt-PT" b="1" dirty="0" smtClean="0">
                <a:solidFill>
                  <a:schemeClr val="bg1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estudantes  contribui para a cultura da instituição,</a:t>
            </a:r>
          </a:p>
          <a:p>
            <a:pPr marL="342900" indent="-342900" algn="just"/>
            <a:endParaRPr lang="pt-PT" b="1" dirty="0" smtClean="0">
              <a:solidFill>
                <a:schemeClr val="bg1"/>
              </a:solidFill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PT" b="1" dirty="0" smtClean="0">
                <a:solidFill>
                  <a:schemeClr val="bg1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A </a:t>
            </a:r>
            <a:r>
              <a:rPr lang="pt-PT" b="1" dirty="0">
                <a:solidFill>
                  <a:srgbClr val="FFFF00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nuclearidade do papel docente </a:t>
            </a:r>
            <a:r>
              <a:rPr lang="pt-PT" b="1" dirty="0">
                <a:solidFill>
                  <a:schemeClr val="bg1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torna este profissional um escultor fundamental da cultura </a:t>
            </a:r>
            <a:r>
              <a:rPr lang="pt-PT" b="1" dirty="0" smtClean="0">
                <a:solidFill>
                  <a:schemeClr val="bg1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institucional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pt-PT" b="1" dirty="0" smtClean="0">
              <a:solidFill>
                <a:schemeClr val="bg1"/>
              </a:solidFill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PT" b="1" dirty="0" smtClean="0">
                <a:solidFill>
                  <a:schemeClr val="bg1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O </a:t>
            </a:r>
            <a:r>
              <a:rPr lang="pt-PT" b="1" dirty="0">
                <a:solidFill>
                  <a:srgbClr val="FFFF00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desempenho do pessoal académico </a:t>
            </a:r>
            <a:r>
              <a:rPr lang="pt-PT" b="1" dirty="0">
                <a:solidFill>
                  <a:schemeClr val="bg1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como os docentes, investigadores e gestores </a:t>
            </a:r>
            <a:r>
              <a:rPr lang="pt-PT" b="1" dirty="0">
                <a:solidFill>
                  <a:srgbClr val="FFFF00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determina muita </a:t>
            </a:r>
            <a:r>
              <a:rPr lang="pt-PT" b="1" dirty="0" smtClean="0">
                <a:solidFill>
                  <a:srgbClr val="FFFF00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da qualidade </a:t>
            </a:r>
            <a:r>
              <a:rPr lang="pt-PT" b="1" dirty="0">
                <a:solidFill>
                  <a:srgbClr val="FFFF00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da satisfação dos estudantes </a:t>
            </a:r>
            <a:r>
              <a:rPr lang="pt-PT" b="1" dirty="0">
                <a:solidFill>
                  <a:schemeClr val="bg1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e tem impacto na aprendizagem dos </a:t>
            </a:r>
            <a:r>
              <a:rPr lang="pt-PT" b="1" dirty="0" smtClean="0">
                <a:solidFill>
                  <a:schemeClr val="bg1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alunos</a:t>
            </a:r>
          </a:p>
          <a:p>
            <a:pPr algn="just"/>
            <a:endParaRPr lang="pt-PT" b="1" dirty="0" smtClean="0">
              <a:solidFill>
                <a:schemeClr val="bg1"/>
              </a:solidFill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PT" b="1" dirty="0">
                <a:solidFill>
                  <a:schemeClr val="bg1"/>
                </a:solidFill>
              </a:rPr>
              <a:t>mesmo tempo, este papel pode entrar em conflito com os papéis de outros grupos constituintes, particularmente a administração </a:t>
            </a:r>
            <a:r>
              <a:rPr lang="pt-PT" b="1" dirty="0" smtClean="0">
                <a:solidFill>
                  <a:schemeClr val="bg1"/>
                </a:solidFill>
              </a:rPr>
              <a:t>e orgãos de gestão</a:t>
            </a:r>
            <a:endParaRPr kumimoji="0" lang="pt-PT" altLang="pt-PT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965610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39552" y="957988"/>
            <a:ext cx="8280920" cy="421653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pt-BR" sz="1600" b="1" u="sng" dirty="0" smtClean="0">
              <a:solidFill>
                <a:schemeClr val="bg1"/>
              </a:solidFill>
            </a:endParaRPr>
          </a:p>
          <a:p>
            <a:pPr algn="ctr"/>
            <a:endParaRPr lang="pt-BR" sz="1600" b="1" u="sng" dirty="0">
              <a:solidFill>
                <a:schemeClr val="bg1"/>
              </a:solidFill>
            </a:endParaRPr>
          </a:p>
          <a:p>
            <a:pPr algn="ctr"/>
            <a:endParaRPr lang="pt-BR" sz="1600" b="1" u="sng" dirty="0">
              <a:solidFill>
                <a:schemeClr val="bg1"/>
              </a:solidFill>
            </a:endParaRPr>
          </a:p>
          <a:p>
            <a:pPr algn="ctr"/>
            <a:r>
              <a:rPr lang="pt-BR" sz="1600" u="sng" dirty="0" smtClean="0">
                <a:solidFill>
                  <a:schemeClr val="bg1"/>
                </a:solidFill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pt-BR" sz="2400" dirty="0" smtClean="0">
                <a:solidFill>
                  <a:schemeClr val="bg1"/>
                </a:solidFill>
              </a:rPr>
              <a:t>Pelos resultados </a:t>
            </a:r>
            <a:r>
              <a:rPr lang="pt-BR" sz="2400" dirty="0">
                <a:solidFill>
                  <a:schemeClr val="bg1"/>
                </a:solidFill>
              </a:rPr>
              <a:t>preliminares observados, </a:t>
            </a:r>
            <a:r>
              <a:rPr lang="pt-BR" sz="2400" dirty="0" smtClean="0">
                <a:solidFill>
                  <a:schemeClr val="bg1"/>
                </a:solidFill>
              </a:rPr>
              <a:t>através dos </a:t>
            </a:r>
            <a:r>
              <a:rPr lang="pt-BR" sz="2400" dirty="0">
                <a:solidFill>
                  <a:schemeClr val="bg1"/>
                </a:solidFill>
              </a:rPr>
              <a:t>dados </a:t>
            </a:r>
            <a:r>
              <a:rPr lang="pt-BR" sz="2400" dirty="0" smtClean="0">
                <a:solidFill>
                  <a:schemeClr val="bg1"/>
                </a:solidFill>
              </a:rPr>
              <a:t>respondidos pelos  </a:t>
            </a:r>
            <a:r>
              <a:rPr lang="pt-BR" sz="2400" dirty="0">
                <a:solidFill>
                  <a:schemeClr val="bg1"/>
                </a:solidFill>
              </a:rPr>
              <a:t>professores das Instituições Federais de Ensino Superior do Estado do Rio Grande do Norte pode-se concluir que os </a:t>
            </a:r>
            <a:r>
              <a:rPr lang="pt-BR" sz="2400" dirty="0" smtClean="0">
                <a:solidFill>
                  <a:schemeClr val="bg1"/>
                </a:solidFill>
              </a:rPr>
              <a:t>mesmos </a:t>
            </a:r>
            <a:r>
              <a:rPr lang="pt-BR" sz="2400" dirty="0">
                <a:solidFill>
                  <a:schemeClr val="bg1"/>
                </a:solidFill>
              </a:rPr>
              <a:t>corroboram com os outros trabalhos citados.  </a:t>
            </a:r>
            <a:r>
              <a:rPr lang="en-US" sz="2400" dirty="0">
                <a:solidFill>
                  <a:schemeClr val="bg1"/>
                </a:solidFill>
              </a:rPr>
              <a:t>		</a:t>
            </a:r>
            <a:endParaRPr lang="pt-BR" sz="2400" dirty="0">
              <a:solidFill>
                <a:schemeClr val="bg1"/>
              </a:solidFill>
            </a:endParaRPr>
          </a:p>
          <a:p>
            <a:pPr algn="just"/>
            <a:endParaRPr lang="pt-B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271837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323528" y="1412775"/>
            <a:ext cx="8568952" cy="4176465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pt-PT" sz="2000" b="1" dirty="0" smtClean="0">
                <a:solidFill>
                  <a:schemeClr val="bg1"/>
                </a:solidFill>
              </a:rPr>
              <a:t>O </a:t>
            </a:r>
            <a:r>
              <a:rPr lang="pt-PT" sz="2000" b="1" dirty="0">
                <a:solidFill>
                  <a:schemeClr val="bg1"/>
                </a:solidFill>
              </a:rPr>
              <a:t>ensino superior, as suas instituições e os académicos são hoje confrontados com pressões, mudanças e incertezas, que se devem a múltiplos fatores, e que se refletem em múltiplos </a:t>
            </a:r>
            <a:r>
              <a:rPr lang="pt-PT" sz="2000" b="1" dirty="0" smtClean="0">
                <a:solidFill>
                  <a:schemeClr val="bg1"/>
                </a:solidFill>
              </a:rPr>
              <a:t>domínios</a:t>
            </a:r>
          </a:p>
          <a:p>
            <a:pPr marL="0" indent="0">
              <a:lnSpc>
                <a:spcPct val="100000"/>
              </a:lnSpc>
              <a:buNone/>
            </a:pPr>
            <a:endParaRPr lang="pt-PT" sz="1050" b="1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pt-PT" sz="2000" b="1" dirty="0">
                <a:solidFill>
                  <a:schemeClr val="bg1"/>
                </a:solidFill>
                <a:cs typeface="Times New Roman" pitchFamily="18" charset="0"/>
              </a:rPr>
              <a:t>A profissão académica continua a atravessar momentos de tensão e ambiguidade, marcados por nebulosidade quanto ao seu futuro, o que reforça a necessidade de profunda reflexão a que há mais de uma década se referiam autores como Altbach (</a:t>
            </a:r>
            <a:r>
              <a:rPr lang="pt-PT" sz="2000" b="1" dirty="0" smtClean="0">
                <a:solidFill>
                  <a:schemeClr val="bg1"/>
                </a:solidFill>
                <a:cs typeface="Times New Roman" pitchFamily="18" charset="0"/>
              </a:rPr>
              <a:t>2000), Enders </a:t>
            </a:r>
            <a:r>
              <a:rPr lang="pt-PT" sz="2000" b="1" dirty="0">
                <a:solidFill>
                  <a:schemeClr val="bg1"/>
                </a:solidFill>
                <a:cs typeface="Times New Roman" pitchFamily="18" charset="0"/>
              </a:rPr>
              <a:t>(2000</a:t>
            </a:r>
            <a:r>
              <a:rPr lang="pt-PT" sz="2000" b="1" dirty="0" smtClean="0">
                <a:solidFill>
                  <a:schemeClr val="bg1"/>
                </a:solidFill>
                <a:cs typeface="Times New Roman" pitchFamily="18" charset="0"/>
              </a:rPr>
              <a:t>), Teichler (2007, 2012, 2014).</a:t>
            </a:r>
          </a:p>
          <a:p>
            <a:pPr marL="0" indent="0">
              <a:lnSpc>
                <a:spcPct val="100000"/>
              </a:lnSpc>
              <a:buNone/>
            </a:pPr>
            <a:endParaRPr lang="pt-PT" sz="1050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pt-PT" sz="2000" b="1" dirty="0">
                <a:solidFill>
                  <a:schemeClr val="bg1"/>
                </a:solidFill>
                <a:cs typeface="Times New Roman" pitchFamily="18" charset="0"/>
              </a:rPr>
              <a:t>A diversidade de funções e tarefas dos académicos </a:t>
            </a:r>
            <a:r>
              <a:rPr lang="pt-PT" sz="2000" b="1" dirty="0" smtClean="0">
                <a:solidFill>
                  <a:schemeClr val="bg1"/>
                </a:solidFill>
                <a:cs typeface="Times New Roman" pitchFamily="18" charset="0"/>
              </a:rPr>
              <a:t>tem vindo a aumentar o que suscita também conflitualidade entre </a:t>
            </a:r>
            <a:r>
              <a:rPr lang="pt-PT" sz="2000" b="1" dirty="0">
                <a:solidFill>
                  <a:schemeClr val="bg1"/>
                </a:solidFill>
                <a:cs typeface="Times New Roman" pitchFamily="18" charset="0"/>
              </a:rPr>
              <a:t>as mesmas, dada a valorização diferenciada que têm na carreira </a:t>
            </a:r>
            <a:r>
              <a:rPr lang="pt-PT" sz="2000" b="1" dirty="0" smtClean="0">
                <a:solidFill>
                  <a:schemeClr val="bg1"/>
                </a:solidFill>
                <a:cs typeface="Times New Roman" pitchFamily="18" charset="0"/>
              </a:rPr>
              <a:t>académica</a:t>
            </a:r>
            <a:endParaRPr lang="pt-PT" sz="2000" b="1" dirty="0">
              <a:solidFill>
                <a:schemeClr val="bg1"/>
              </a:solidFill>
              <a:cs typeface="Times New Roman" pitchFamily="18" charset="0"/>
            </a:endParaRPr>
          </a:p>
          <a:p>
            <a:endParaRPr lang="pt-PT" sz="2000" dirty="0" smtClean="0">
              <a:solidFill>
                <a:schemeClr val="bg1"/>
              </a:solidFill>
              <a:cs typeface="Times New Roman" pitchFamily="18" charset="0"/>
            </a:endParaRPr>
          </a:p>
          <a:p>
            <a:pPr marL="0" indent="0">
              <a:buNone/>
            </a:pPr>
            <a:endParaRPr lang="pt-PT" sz="2000" b="1" dirty="0" smtClean="0">
              <a:solidFill>
                <a:schemeClr val="bg1"/>
              </a:solidFill>
              <a:cs typeface="Times New Roman" pitchFamily="18" charset="0"/>
            </a:endParaRPr>
          </a:p>
          <a:p>
            <a:pPr marL="0" indent="0">
              <a:buNone/>
            </a:pPr>
            <a:endParaRPr lang="pt-PT" sz="2000" b="1" dirty="0">
              <a:solidFill>
                <a:schemeClr val="bg1"/>
              </a:solidFill>
              <a:cs typeface="Times New Roman" pitchFamily="18" charset="0"/>
            </a:endParaRPr>
          </a:p>
          <a:p>
            <a:pPr marL="0" indent="0">
              <a:buNone/>
            </a:pPr>
            <a:endParaRPr lang="pt-PT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pt-PT" sz="2000" dirty="0" smtClean="0">
                <a:solidFill>
                  <a:schemeClr val="bg1"/>
                </a:solidFill>
                <a:cs typeface="Times New Roman" pitchFamily="18" charset="0"/>
              </a:rPr>
              <a:t> </a:t>
            </a:r>
            <a:endParaRPr lang="pt-PT" sz="2000" dirty="0">
              <a:solidFill>
                <a:schemeClr val="bg1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4965696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ixaDeTexto 10"/>
          <p:cNvSpPr txBox="1"/>
          <p:nvPr/>
        </p:nvSpPr>
        <p:spPr>
          <a:xfrm>
            <a:off x="755576" y="1988840"/>
            <a:ext cx="780538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PT" sz="3200" b="1" i="1" dirty="0" smtClean="0"/>
          </a:p>
          <a:p>
            <a:pPr algn="ctr"/>
            <a:r>
              <a:rPr lang="pt-PT" sz="3200" b="1" dirty="0" smtClean="0">
                <a:solidFill>
                  <a:schemeClr val="bg1"/>
                </a:solidFill>
              </a:rPr>
              <a:t>MUITO OBRIGADA</a:t>
            </a:r>
          </a:p>
        </p:txBody>
      </p:sp>
      <p:sp>
        <p:nvSpPr>
          <p:cNvPr id="9" name="Rectângulo 8"/>
          <p:cNvSpPr/>
          <p:nvPr/>
        </p:nvSpPr>
        <p:spPr>
          <a:xfrm>
            <a:off x="395536" y="3573016"/>
            <a:ext cx="856065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dirty="0">
                <a:solidFill>
                  <a:schemeClr val="bg1"/>
                </a:solidFill>
                <a:uFill>
                  <a:solidFill>
                    <a:schemeClr val="tx1"/>
                  </a:solidFill>
                </a:uFill>
                <a:latin typeface="Franklin Gothic Medium" pitchFamily="34" charset="0"/>
              </a:rPr>
              <a:t>Maria de Lourdes Machado, A3ES e CIPES </a:t>
            </a:r>
            <a:endParaRPr lang="pt-PT" dirty="0">
              <a:solidFill>
                <a:schemeClr val="bg1"/>
              </a:solidFill>
              <a:uFill>
                <a:solidFill>
                  <a:schemeClr val="tx1"/>
                </a:solidFill>
              </a:uFill>
              <a:latin typeface="Franklin Gothic Medium Cond" pitchFamily="34" charset="0"/>
            </a:endParaRPr>
          </a:p>
          <a:p>
            <a:r>
              <a:rPr lang="pt-PT" dirty="0" smtClean="0">
                <a:solidFill>
                  <a:schemeClr val="bg1"/>
                </a:solidFill>
                <a:uFill>
                  <a:solidFill>
                    <a:schemeClr val="tx1"/>
                  </a:solidFill>
                </a:uFill>
                <a:latin typeface="Franklin Gothic Medium Cond" pitchFamily="34" charset="0"/>
              </a:rPr>
              <a:t> </a:t>
            </a:r>
            <a:r>
              <a:rPr lang="pt-PT" dirty="0">
                <a:solidFill>
                  <a:schemeClr val="bg1"/>
                </a:solidFill>
                <a:uFill>
                  <a:solidFill>
                    <a:schemeClr val="tx1"/>
                  </a:solidFill>
                </a:uFill>
                <a:latin typeface="Franklin Gothic Medium Cond" pitchFamily="34" charset="0"/>
                <a:hlinkClick r:id="rId2"/>
              </a:rPr>
              <a:t>lmachado@cipes.up.pt</a:t>
            </a:r>
            <a:endParaRPr lang="pt-PT" dirty="0">
              <a:solidFill>
                <a:schemeClr val="bg1"/>
              </a:solidFill>
              <a:uFill>
                <a:solidFill>
                  <a:schemeClr val="tx1"/>
                </a:solidFill>
              </a:uFill>
              <a:latin typeface="Franklin Gothic Medium Cond" pitchFamily="34" charset="0"/>
            </a:endParaRPr>
          </a:p>
          <a:p>
            <a:endParaRPr lang="pt-PT" spc="50" dirty="0">
              <a:solidFill>
                <a:schemeClr val="bg1"/>
              </a:solidFill>
              <a:uFill>
                <a:solidFill>
                  <a:schemeClr val="tx1"/>
                </a:solidFill>
              </a:uFill>
              <a:latin typeface="Franklin Gothic Medium Cond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5" name="Imagem 4" descr="logo_ua_[1].JPG"/>
          <p:cNvPicPr>
            <a:picLocks noChangeAspect="1"/>
          </p:cNvPicPr>
          <p:nvPr/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107504" y="908720"/>
            <a:ext cx="1080120" cy="288032"/>
          </a:xfrm>
          <a:prstGeom prst="rect">
            <a:avLst/>
          </a:prstGeom>
          <a:ln>
            <a:solidFill>
              <a:srgbClr val="A21D22"/>
            </a:solidFill>
          </a:ln>
        </p:spPr>
      </p:pic>
    </p:spTree>
    <p:extLst>
      <p:ext uri="{BB962C8B-B14F-4D97-AF65-F5344CB8AC3E}">
        <p14:creationId xmlns="" xmlns:p14="http://schemas.microsoft.com/office/powerpoint/2010/main" val="3669280038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1"/>
          <p:cNvSpPr txBox="1"/>
          <p:nvPr/>
        </p:nvSpPr>
        <p:spPr>
          <a:xfrm>
            <a:off x="3059832" y="980728"/>
            <a:ext cx="28105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000" b="1" dirty="0" smtClean="0">
                <a:solidFill>
                  <a:schemeClr val="bg1"/>
                </a:solidFill>
              </a:rPr>
              <a:t>CONSTRUTOS  TEÓRICOS</a:t>
            </a:r>
            <a:endParaRPr lang="pt-PT" sz="2000" b="1" dirty="0">
              <a:solidFill>
                <a:schemeClr val="bg1"/>
              </a:solidFill>
            </a:endParaRPr>
          </a:p>
        </p:txBody>
      </p:sp>
      <p:grpSp>
        <p:nvGrpSpPr>
          <p:cNvPr id="8" name="Group 2"/>
          <p:cNvGrpSpPr>
            <a:grpSpLocks/>
          </p:cNvGrpSpPr>
          <p:nvPr/>
        </p:nvGrpSpPr>
        <p:grpSpPr bwMode="auto">
          <a:xfrm>
            <a:off x="539552" y="2583524"/>
            <a:ext cx="7704856" cy="2543941"/>
            <a:chOff x="1575" y="10225"/>
            <a:chExt cx="7845" cy="2653"/>
          </a:xfrm>
        </p:grpSpPr>
        <p:sp>
          <p:nvSpPr>
            <p:cNvPr id="9" name="Text Box 11"/>
            <p:cNvSpPr txBox="1">
              <a:spLocks noChangeArrowheads="1"/>
            </p:cNvSpPr>
            <p:nvPr/>
          </p:nvSpPr>
          <p:spPr bwMode="auto">
            <a:xfrm>
              <a:off x="1575" y="11026"/>
              <a:ext cx="1926" cy="10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altLang="pt-PT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Factores</a:t>
              </a:r>
              <a:r>
                <a:rPr kumimoji="0" lang="pt-PT" altLang="pt-PT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relacionados com o Trabalho</a:t>
              </a:r>
              <a:endParaRPr kumimoji="0" lang="pt-PT" altLang="pt-P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Text Box 10"/>
            <p:cNvSpPr txBox="1">
              <a:spLocks noChangeArrowheads="1"/>
            </p:cNvSpPr>
            <p:nvPr/>
          </p:nvSpPr>
          <p:spPr bwMode="auto">
            <a:xfrm>
              <a:off x="1575" y="12158"/>
              <a:ext cx="1926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altLang="pt-PT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Factores Pessoais</a:t>
              </a:r>
              <a:endParaRPr kumimoji="0" lang="pt-PT" altLang="pt-P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4401" y="10964"/>
              <a:ext cx="2340" cy="10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altLang="pt-PT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Auto conhecimento</a:t>
              </a:r>
              <a:endParaRPr kumimoji="0" lang="pt-PT" altLang="pt-P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altLang="pt-PT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Conhecimento social</a:t>
              </a:r>
              <a:endParaRPr kumimoji="0" lang="pt-PT" altLang="pt-P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altLang="pt-PT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Satisfação</a:t>
              </a:r>
              <a:endParaRPr kumimoji="0" lang="pt-PT" altLang="pt-P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PT" altLang="pt-P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Text Box 8"/>
            <p:cNvSpPr txBox="1">
              <a:spLocks noChangeArrowheads="1"/>
            </p:cNvSpPr>
            <p:nvPr/>
          </p:nvSpPr>
          <p:spPr bwMode="auto">
            <a:xfrm>
              <a:off x="7641" y="10883"/>
              <a:ext cx="1779" cy="138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altLang="pt-PT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Resultados</a:t>
              </a:r>
              <a:endParaRPr kumimoji="0" lang="pt-PT" altLang="pt-PT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altLang="pt-PT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Produtividade</a:t>
              </a:r>
              <a:endParaRPr kumimoji="0" lang="pt-PT" altLang="pt-PT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altLang="pt-PT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Retenção</a:t>
              </a:r>
              <a:endParaRPr kumimoji="0" lang="pt-PT" altLang="pt-PT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altLang="pt-PT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Satisfação</a:t>
              </a:r>
              <a:endParaRPr kumimoji="0" lang="pt-PT" altLang="pt-PT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Line 7"/>
            <p:cNvSpPr>
              <a:spLocks noChangeShapeType="1"/>
            </p:cNvSpPr>
            <p:nvPr/>
          </p:nvSpPr>
          <p:spPr bwMode="auto">
            <a:xfrm>
              <a:off x="3501" y="11506"/>
              <a:ext cx="7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4" name="Line 6"/>
            <p:cNvSpPr>
              <a:spLocks noChangeShapeType="1"/>
            </p:cNvSpPr>
            <p:nvPr/>
          </p:nvSpPr>
          <p:spPr bwMode="auto">
            <a:xfrm>
              <a:off x="3501" y="10410"/>
              <a:ext cx="72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5" name="Line 5"/>
            <p:cNvSpPr>
              <a:spLocks noChangeShapeType="1"/>
            </p:cNvSpPr>
            <p:nvPr/>
          </p:nvSpPr>
          <p:spPr bwMode="auto">
            <a:xfrm flipV="1">
              <a:off x="3501" y="11994"/>
              <a:ext cx="72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6" name="Line 4"/>
            <p:cNvSpPr>
              <a:spLocks noChangeShapeType="1"/>
            </p:cNvSpPr>
            <p:nvPr/>
          </p:nvSpPr>
          <p:spPr bwMode="auto">
            <a:xfrm>
              <a:off x="6831" y="11506"/>
              <a:ext cx="7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7" name="Text Box 3"/>
            <p:cNvSpPr txBox="1">
              <a:spLocks noChangeArrowheads="1"/>
            </p:cNvSpPr>
            <p:nvPr/>
          </p:nvSpPr>
          <p:spPr bwMode="auto">
            <a:xfrm>
              <a:off x="1575" y="10225"/>
              <a:ext cx="1926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altLang="pt-PT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anose="02020603050405020304" pitchFamily="18" charset="0"/>
                  <a:cs typeface="Times New Roman" pitchFamily="18" charset="0"/>
                </a:rPr>
                <a:t>Factores</a:t>
              </a:r>
              <a:r>
                <a:rPr kumimoji="0" lang="pt-PT" altLang="pt-PT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 Organizacionais</a:t>
              </a:r>
              <a:endParaRPr kumimoji="0" lang="pt-PT" altLang="pt-P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PT" altLang="pt-P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8" name="Rectangle 13"/>
          <p:cNvSpPr>
            <a:spLocks noChangeArrowheads="1"/>
          </p:cNvSpPr>
          <p:nvPr/>
        </p:nvSpPr>
        <p:spPr bwMode="auto">
          <a:xfrm>
            <a:off x="-468560" y="1609257"/>
            <a:ext cx="961256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altLang="pt-PT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pt-PT" altLang="pt-PT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Modelo Conceptual da Satisfação no Trabalho dos Docentes adaptado de Nyquist, Hitchcock e Teherani</a:t>
            </a:r>
            <a:endParaRPr kumimoji="0" lang="pt-PT" altLang="pt-PT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altLang="pt-PT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395536" y="4921225"/>
            <a:ext cx="7704856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altLang="pt-P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pt-PT" altLang="pt-P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pt-PT" alt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altLang="pt-PT" sz="1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Adaptado de:</a:t>
            </a:r>
            <a:r>
              <a:rPr kumimoji="0" lang="pt-PT" alt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Nyquist, J. G.; Hitchcock, M. A. &amp; Teherani, A. (2000). </a:t>
            </a:r>
            <a:r>
              <a:rPr kumimoji="0" lang="en-US" alt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Faculty Satisfaction in Academic Medicine. </a:t>
            </a:r>
            <a:r>
              <a:rPr kumimoji="0" lang="en-US" altLang="pt-PT" sz="1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New Directions for Institutional Research, </a:t>
            </a:r>
            <a:r>
              <a:rPr kumimoji="0" lang="en-US" alt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27, 1, pp. 33-43.</a:t>
            </a:r>
            <a:endParaRPr kumimoji="0" lang="pt-PT" altLang="pt-PT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alt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47215499"/>
      </p:ext>
    </p:extLst>
  </p:cSld>
  <p:clrMapOvr>
    <a:masterClrMapping/>
  </p:clrMapOvr>
  <p:transition spd="med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801448849"/>
              </p:ext>
            </p:extLst>
          </p:nvPr>
        </p:nvGraphicFramePr>
        <p:xfrm>
          <a:off x="107503" y="2275130"/>
          <a:ext cx="9036496" cy="3026077"/>
        </p:xfrm>
        <a:graphic>
          <a:graphicData uri="http://schemas.openxmlformats.org/drawingml/2006/table">
            <a:tbl>
              <a:tblPr firstRow="1" bandRow="1" bandCol="1">
                <a:tableStyleId>{5C22544A-7EE6-4342-B048-85BDC9FD1C3A}</a:tableStyleId>
              </a:tblPr>
              <a:tblGrid>
                <a:gridCol w="2174644"/>
                <a:gridCol w="2287284"/>
                <a:gridCol w="2287284"/>
                <a:gridCol w="2287284"/>
              </a:tblGrid>
              <a:tr h="26742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 </a:t>
                      </a:r>
                      <a:endParaRPr lang="pt-PT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Mediadores</a:t>
                      </a:r>
                      <a:endParaRPr lang="pt-PT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pt-PT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Triggers</a:t>
                      </a:r>
                      <a:endParaRPr lang="pt-PT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586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- Realização</a:t>
                      </a:r>
                      <a:endParaRPr lang="pt-PT" sz="1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- Reconhecimento</a:t>
                      </a:r>
                      <a:endParaRPr lang="pt-PT" sz="1000" dirty="0">
                        <a:effectLst/>
                      </a:endParaRPr>
                    </a:p>
                    <a:p>
                      <a:pPr marL="90170" indent="-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- Trabalho em si mesmo</a:t>
                      </a:r>
                      <a:endParaRPr lang="pt-PT" sz="1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-</a:t>
                      </a:r>
                      <a:r>
                        <a:rPr lang="en-GB" sz="1200" dirty="0" err="1">
                          <a:effectLst/>
                        </a:rPr>
                        <a:t>Responsabilidade</a:t>
                      </a:r>
                      <a:endParaRPr lang="pt-PT" sz="1000" dirty="0">
                        <a:effectLst/>
                      </a:endParaRPr>
                    </a:p>
                    <a:p>
                      <a:pPr marL="90170" indent="-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- Progresso </a:t>
                      </a:r>
                      <a:r>
                        <a:rPr lang="en-GB" sz="1200" dirty="0" err="1">
                          <a:effectLst/>
                        </a:rPr>
                        <a:t>Profissional</a:t>
                      </a:r>
                      <a:endParaRPr lang="pt-PT" sz="1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- </a:t>
                      </a:r>
                      <a:r>
                        <a:rPr lang="en-GB" sz="1200" dirty="0" err="1">
                          <a:effectLst/>
                        </a:rPr>
                        <a:t>Remuneração</a:t>
                      </a:r>
                      <a:endParaRPr lang="pt-PT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- Género</a:t>
                      </a:r>
                      <a:endParaRPr lang="pt-PT" sz="1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- Etnia</a:t>
                      </a:r>
                      <a:endParaRPr lang="pt-PT" sz="1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- Tipo de Instituição</a:t>
                      </a:r>
                      <a:endParaRPr lang="pt-PT" sz="1000" dirty="0">
                        <a:effectLst/>
                      </a:endParaRPr>
                    </a:p>
                    <a:p>
                      <a:pPr marL="116205" indent="-1162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- Disciplina/Área Académica</a:t>
                      </a:r>
                      <a:endParaRPr lang="pt-PT" sz="1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 </a:t>
                      </a:r>
                      <a:endParaRPr lang="pt-PT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- Relações</a:t>
                      </a:r>
                      <a:endParaRPr lang="pt-PT" sz="1000">
                        <a:effectLst/>
                      </a:endParaRPr>
                    </a:p>
                    <a:p>
                      <a:pPr marL="74295" indent="-742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- Qualidade dos Estudantes</a:t>
                      </a:r>
                      <a:endParaRPr lang="pt-PT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- Gestão</a:t>
                      </a:r>
                      <a:endParaRPr lang="pt-PT" sz="1000">
                        <a:effectLst/>
                      </a:endParaRPr>
                    </a:p>
                    <a:p>
                      <a:pPr marL="74295" indent="-742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- Clima/Cultura Institucional</a:t>
                      </a:r>
                      <a:endParaRPr lang="pt-PT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 </a:t>
                      </a:r>
                      <a:endParaRPr lang="pt-PT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- Fase da Vida </a:t>
                      </a:r>
                      <a:endParaRPr lang="pt-PT" sz="1000" dirty="0">
                        <a:effectLst/>
                      </a:endParaRPr>
                    </a:p>
                    <a:p>
                      <a:pPr marL="121920" indent="-1219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- Circunstâncias  Familiares ou Pessoais</a:t>
                      </a:r>
                      <a:endParaRPr lang="pt-PT" sz="1000" dirty="0">
                        <a:effectLst/>
                      </a:endParaRPr>
                    </a:p>
                    <a:p>
                      <a:pPr marL="121920" indent="-1219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- Categoria Profissional</a:t>
                      </a:r>
                      <a:endParaRPr lang="pt-PT" sz="1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- Nova Instituição</a:t>
                      </a:r>
                      <a:endParaRPr lang="pt-PT" sz="1000" dirty="0">
                        <a:effectLst/>
                      </a:endParaRPr>
                    </a:p>
                    <a:p>
                      <a:pPr marL="121920" indent="-1219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- Percepção de Justiça</a:t>
                      </a:r>
                      <a:endParaRPr lang="pt-PT" sz="1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- </a:t>
                      </a:r>
                      <a:r>
                        <a:rPr lang="en-GB" sz="1200" dirty="0">
                          <a:effectLst/>
                        </a:rPr>
                        <a:t>Estado </a:t>
                      </a:r>
                      <a:r>
                        <a:rPr lang="en-GB" sz="1200" dirty="0" err="1">
                          <a:effectLst/>
                        </a:rPr>
                        <a:t>Emocional</a:t>
                      </a:r>
                      <a:endParaRPr lang="pt-PT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7504" y="1628800"/>
            <a:ext cx="89289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PT" dirty="0" smtClean="0">
              <a:solidFill>
                <a:schemeClr val="bg1"/>
              </a:solidFill>
            </a:endParaRPr>
          </a:p>
          <a:p>
            <a:pPr algn="ctr"/>
            <a:r>
              <a:rPr lang="pt-PT" b="1" dirty="0" smtClean="0">
                <a:solidFill>
                  <a:schemeClr val="bg1"/>
                </a:solidFill>
              </a:rPr>
              <a:t>Modelo </a:t>
            </a:r>
            <a:r>
              <a:rPr lang="pt-PT" b="1" dirty="0">
                <a:solidFill>
                  <a:schemeClr val="bg1"/>
                </a:solidFill>
              </a:rPr>
              <a:t>Conceptual da Satisfação no Trabalho dos Docentes adaptado de Hagedorn</a:t>
            </a:r>
          </a:p>
          <a:p>
            <a:endParaRPr lang="pt-PT" dirty="0"/>
          </a:p>
        </p:txBody>
      </p:sp>
      <p:sp>
        <p:nvSpPr>
          <p:cNvPr id="6" name="TextBox 5"/>
          <p:cNvSpPr txBox="1"/>
          <p:nvPr/>
        </p:nvSpPr>
        <p:spPr>
          <a:xfrm>
            <a:off x="179511" y="5733256"/>
            <a:ext cx="87129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i="1" dirty="0"/>
              <a:t>Adaptado de:</a:t>
            </a:r>
            <a:r>
              <a:rPr lang="pt-PT" sz="1200" dirty="0"/>
              <a:t> Hagedorn, L. S. (2000). </a:t>
            </a:r>
            <a:r>
              <a:rPr lang="en-US" sz="1200" dirty="0"/>
              <a:t>Conceptualizing Faculty Job Satisfaction: Components, Theories, and Outcomes. </a:t>
            </a:r>
            <a:r>
              <a:rPr lang="pt-PT" sz="1200" i="1" dirty="0"/>
              <a:t>New Directions for Institutional Research,</a:t>
            </a:r>
            <a:r>
              <a:rPr lang="pt-PT" sz="1200" dirty="0"/>
              <a:t> 105, pp. 5-20.</a:t>
            </a:r>
          </a:p>
          <a:p>
            <a:endParaRPr lang="pt-PT" sz="1200" dirty="0"/>
          </a:p>
        </p:txBody>
      </p:sp>
      <p:sp>
        <p:nvSpPr>
          <p:cNvPr id="7" name="TextBox 1"/>
          <p:cNvSpPr txBox="1"/>
          <p:nvPr/>
        </p:nvSpPr>
        <p:spPr>
          <a:xfrm>
            <a:off x="3059832" y="980728"/>
            <a:ext cx="28105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000" b="1" dirty="0" smtClean="0">
                <a:solidFill>
                  <a:schemeClr val="bg1"/>
                </a:solidFill>
              </a:rPr>
              <a:t>CONSTRUTOS  TEÓRICOS</a:t>
            </a:r>
            <a:endParaRPr lang="pt-PT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76099656"/>
      </p:ext>
    </p:extLst>
  </p:cSld>
  <p:clrMapOvr>
    <a:masterClrMapping/>
  </p:clrMapOvr>
  <p:transition spd="med"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947958" y="-226791621"/>
            <a:ext cx="6840955" cy="40222757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t-PT" sz="9600" b="1" dirty="0" smtClean="0">
              <a:solidFill>
                <a:schemeClr val="bg1"/>
              </a:solidFill>
              <a:latin typeface="Franklin Gothic Medium" pitchFamily="34" charset="0"/>
            </a:endParaRPr>
          </a:p>
          <a:p>
            <a:pPr marL="0" indent="0">
              <a:buClr>
                <a:schemeClr val="accent2"/>
              </a:buClr>
              <a:buSzPct val="80000"/>
              <a:buNone/>
            </a:pPr>
            <a:endParaRPr kumimoji="1" lang="en-GB" sz="7600" b="1" dirty="0" smtClean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4" name="TextBox 1"/>
          <p:cNvSpPr txBox="1"/>
          <p:nvPr/>
        </p:nvSpPr>
        <p:spPr>
          <a:xfrm>
            <a:off x="1049083" y="987619"/>
            <a:ext cx="7077643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000" b="1" dirty="0" smtClean="0">
                <a:solidFill>
                  <a:schemeClr val="bg1"/>
                </a:solidFill>
              </a:rPr>
              <a:t>CONSTRUTOS  TEÓRICOS</a:t>
            </a:r>
          </a:p>
          <a:p>
            <a:pPr algn="ctr"/>
            <a:endParaRPr lang="pt-PT" sz="1200" b="1" dirty="0" smtClean="0">
              <a:solidFill>
                <a:schemeClr val="bg1"/>
              </a:solidFill>
            </a:endParaRPr>
          </a:p>
          <a:p>
            <a:r>
              <a:rPr lang="pt-BR" sz="2000" b="1" dirty="0" smtClean="0">
                <a:solidFill>
                  <a:schemeClr val="bg1"/>
                </a:solidFill>
              </a:rPr>
              <a:t>Fatores </a:t>
            </a:r>
            <a:r>
              <a:rPr lang="pt-BR" sz="2000" b="1" dirty="0">
                <a:solidFill>
                  <a:schemeClr val="bg1"/>
                </a:solidFill>
              </a:rPr>
              <a:t>mensuráveis dos mediadores das estruturas de </a:t>
            </a:r>
            <a:r>
              <a:rPr lang="pt-BR" sz="2000" b="1" dirty="0" smtClean="0">
                <a:solidFill>
                  <a:schemeClr val="bg1"/>
                </a:solidFill>
              </a:rPr>
              <a:t>conceitos</a:t>
            </a:r>
            <a:endParaRPr lang="pt-BR" sz="2000" dirty="0">
              <a:solidFill>
                <a:schemeClr val="bg1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971600" y="6093296"/>
            <a:ext cx="72728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Adaptado</a:t>
            </a: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de: </a:t>
            </a:r>
            <a:r>
              <a:rPr lang="en-US" sz="1200" dirty="0" err="1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Hagedom</a:t>
            </a: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L. (2000). </a:t>
            </a:r>
            <a:r>
              <a:rPr lang="en-US" sz="1200" i="1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New Directions for Institutional Research</a:t>
            </a: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 No. 105, </a:t>
            </a:r>
            <a:r>
              <a:rPr lang="en-US" sz="1200" dirty="0" err="1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Jossey</a:t>
            </a: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-Bass</a:t>
            </a:r>
            <a:endParaRPr lang="pt-BR" sz="1200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83427814"/>
              </p:ext>
            </p:extLst>
          </p:nvPr>
        </p:nvGraphicFramePr>
        <p:xfrm>
          <a:off x="755576" y="2060848"/>
          <a:ext cx="7848872" cy="39604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24436"/>
                <a:gridCol w="3924436"/>
              </a:tblGrid>
              <a:tr h="2585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Mediadores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Quantificadores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275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Motivadores</a:t>
                      </a:r>
                    </a:p>
                    <a:p>
                      <a:pPr marL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Realização</a:t>
                      </a:r>
                    </a:p>
                    <a:p>
                      <a:pPr marL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Reconhecimento</a:t>
                      </a:r>
                    </a:p>
                    <a:p>
                      <a:pPr marL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Trabalhar por si</a:t>
                      </a:r>
                    </a:p>
                    <a:p>
                      <a:pPr marL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Responsabilidade</a:t>
                      </a:r>
                    </a:p>
                    <a:p>
                      <a:pPr marL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Aumento</a:t>
                      </a:r>
                    </a:p>
                    <a:p>
                      <a:pPr marL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Salário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Publicações/Apresentações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Prêmios/Honras/Títulos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Tempo Atual vs Desejado em Atividade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Comitês/Força-tarefas/Compromissos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Medida derivada do tempo em rank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Registro de salário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403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Demográficos</a:t>
                      </a:r>
                    </a:p>
                    <a:p>
                      <a:pPr marL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Gênero</a:t>
                      </a:r>
                    </a:p>
                    <a:p>
                      <a:pPr marL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Etnia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Homem ou mulher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Categoria registrada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339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Condições de ambiente</a:t>
                      </a:r>
                    </a:p>
                    <a:p>
                      <a:pPr marL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Relação no colégio</a:t>
                      </a:r>
                    </a:p>
                    <a:p>
                      <a:pPr marL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Qualidade dos alunos</a:t>
                      </a:r>
                    </a:p>
                    <a:p>
                      <a:pPr marL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Administração</a:t>
                      </a:r>
                    </a:p>
                    <a:p>
                      <a:pPr marL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Clima/Cultura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Satisfação/Envolvimento com colegas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Satisfação com qualidade dos estudantes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Satisfação com as decisões da administração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Percepção das melhoras institucionais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02568197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947958" y="-226791621"/>
            <a:ext cx="6840955" cy="40222757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t-PT" sz="9600" b="1" dirty="0" smtClean="0">
              <a:solidFill>
                <a:schemeClr val="bg1"/>
              </a:solidFill>
              <a:latin typeface="Franklin Gothic Medium" pitchFamily="34" charset="0"/>
            </a:endParaRPr>
          </a:p>
          <a:p>
            <a:pPr marL="0" indent="0">
              <a:buClr>
                <a:schemeClr val="accent2"/>
              </a:buClr>
              <a:buSzPct val="80000"/>
              <a:buNone/>
            </a:pPr>
            <a:endParaRPr kumimoji="1" lang="en-GB" sz="7600" b="1" dirty="0" smtClean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51520" y="-803356"/>
            <a:ext cx="8712968" cy="7048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PT" altLang="pt-PT" sz="2000" b="1" dirty="0" smtClean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PT" altLang="pt-PT" sz="2000" b="1" u="sng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PT" altLang="pt-PT" sz="2000" b="1" u="sng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PT" altLang="pt-PT" sz="2000" b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PT" altLang="pt-PT" sz="2000" b="1" u="sng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PT" altLang="pt-PT" sz="20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</a:rPr>
              <a:t>O</a:t>
            </a:r>
            <a:r>
              <a:rPr kumimoji="0" lang="pt-PT" altLang="pt-PT" sz="20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</a:rPr>
              <a:t>bjetivos principais do estudo</a:t>
            </a:r>
            <a:r>
              <a:rPr kumimoji="0" lang="pt-PT" altLang="pt-PT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PT" altLang="pt-PT" sz="1200" b="1" dirty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altLang="pt-PT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ea typeface="Calibri" panose="020F0502020204030204" pitchFamily="34" charset="0"/>
            </a:endParaRPr>
          </a:p>
          <a:p>
            <a:pPr marL="457200" indent="-457200">
              <a:buAutoNum type="arabicPeriod"/>
            </a:pPr>
            <a:r>
              <a:rPr lang="pt-BR" sz="2000" dirty="0" smtClean="0">
                <a:solidFill>
                  <a:schemeClr val="bg1"/>
                </a:solidFill>
              </a:rPr>
              <a:t>Determinar </a:t>
            </a:r>
            <a:r>
              <a:rPr lang="pt-BR" sz="2000" dirty="0">
                <a:solidFill>
                  <a:srgbClr val="FFFF00"/>
                </a:solidFill>
              </a:rPr>
              <a:t>dimensões associadas à satisfação </a:t>
            </a:r>
            <a:r>
              <a:rPr lang="pt-BR" sz="2000" dirty="0">
                <a:solidFill>
                  <a:schemeClr val="bg1"/>
                </a:solidFill>
              </a:rPr>
              <a:t>no trabalho dos </a:t>
            </a:r>
            <a:r>
              <a:rPr lang="pt-BR" sz="2000" dirty="0" smtClean="0">
                <a:solidFill>
                  <a:schemeClr val="bg1"/>
                </a:solidFill>
              </a:rPr>
              <a:t>	docentes;</a:t>
            </a:r>
          </a:p>
          <a:p>
            <a:pPr marL="457200" indent="-457200"/>
            <a:endParaRPr lang="pt-BR" sz="800" dirty="0">
              <a:solidFill>
                <a:schemeClr val="bg1"/>
              </a:solidFill>
            </a:endParaRPr>
          </a:p>
          <a:p>
            <a:r>
              <a:rPr lang="pt-BR" sz="2000" dirty="0">
                <a:solidFill>
                  <a:schemeClr val="bg1"/>
                </a:solidFill>
              </a:rPr>
              <a:t>2. </a:t>
            </a:r>
            <a:r>
              <a:rPr lang="pt-BR" sz="2000" dirty="0" smtClean="0">
                <a:solidFill>
                  <a:schemeClr val="bg1"/>
                </a:solidFill>
              </a:rPr>
              <a:t> Determinar </a:t>
            </a:r>
            <a:r>
              <a:rPr lang="pt-BR" sz="2000" dirty="0">
                <a:solidFill>
                  <a:schemeClr val="bg1"/>
                </a:solidFill>
              </a:rPr>
              <a:t>as relações entre satisfação, capacitação docente, idade, </a:t>
            </a:r>
            <a:r>
              <a:rPr lang="pt-BR" sz="2000" dirty="0" smtClean="0">
                <a:solidFill>
                  <a:schemeClr val="bg1"/>
                </a:solidFill>
              </a:rPr>
              <a:t>	sexo </a:t>
            </a:r>
            <a:r>
              <a:rPr lang="pt-BR" sz="2000" dirty="0">
                <a:solidFill>
                  <a:schemeClr val="bg1"/>
                </a:solidFill>
              </a:rPr>
              <a:t>e categoria funcional</a:t>
            </a:r>
            <a:r>
              <a:rPr lang="pt-BR" sz="2000" dirty="0" smtClean="0">
                <a:solidFill>
                  <a:schemeClr val="bg1"/>
                </a:solidFill>
              </a:rPr>
              <a:t>;</a:t>
            </a:r>
          </a:p>
          <a:p>
            <a:endParaRPr lang="pt-BR" sz="800" dirty="0">
              <a:solidFill>
                <a:schemeClr val="bg1"/>
              </a:solidFill>
            </a:endParaRPr>
          </a:p>
          <a:p>
            <a:r>
              <a:rPr lang="pt-BR" sz="2000" dirty="0">
                <a:solidFill>
                  <a:schemeClr val="bg1"/>
                </a:solidFill>
              </a:rPr>
              <a:t>3. </a:t>
            </a:r>
            <a:r>
              <a:rPr lang="pt-BR" sz="2000" dirty="0" smtClean="0">
                <a:solidFill>
                  <a:schemeClr val="bg1"/>
                </a:solidFill>
              </a:rPr>
              <a:t> Analisar </a:t>
            </a:r>
            <a:r>
              <a:rPr lang="pt-BR" sz="2000" dirty="0">
                <a:solidFill>
                  <a:schemeClr val="bg1"/>
                </a:solidFill>
              </a:rPr>
              <a:t>se a </a:t>
            </a:r>
            <a:r>
              <a:rPr lang="pt-BR" sz="2000" dirty="0">
                <a:solidFill>
                  <a:srgbClr val="FFFF00"/>
                </a:solidFill>
              </a:rPr>
              <a:t>satisfação no trabalho difere entre subgrupos </a:t>
            </a:r>
            <a:r>
              <a:rPr lang="pt-BR" sz="2000" dirty="0">
                <a:solidFill>
                  <a:schemeClr val="bg1"/>
                </a:solidFill>
              </a:rPr>
              <a:t>e </a:t>
            </a:r>
            <a:r>
              <a:rPr lang="pt-BR" sz="2000" dirty="0" smtClean="0">
                <a:solidFill>
                  <a:schemeClr val="bg1"/>
                </a:solidFill>
              </a:rPr>
              <a:t>	subsistemas </a:t>
            </a:r>
            <a:r>
              <a:rPr lang="pt-BR" sz="2000" dirty="0">
                <a:solidFill>
                  <a:schemeClr val="bg1"/>
                </a:solidFill>
              </a:rPr>
              <a:t>do ensino superior</a:t>
            </a:r>
            <a:r>
              <a:rPr lang="pt-BR" sz="2000" dirty="0" smtClean="0">
                <a:solidFill>
                  <a:schemeClr val="bg1"/>
                </a:solidFill>
              </a:rPr>
              <a:t>;</a:t>
            </a:r>
          </a:p>
          <a:p>
            <a:endParaRPr lang="pt-BR" sz="800" dirty="0">
              <a:solidFill>
                <a:schemeClr val="bg1"/>
              </a:solidFill>
            </a:endParaRPr>
          </a:p>
          <a:p>
            <a:r>
              <a:rPr lang="pt-BR" sz="2000" dirty="0">
                <a:solidFill>
                  <a:schemeClr val="bg1"/>
                </a:solidFill>
              </a:rPr>
              <a:t>4. </a:t>
            </a:r>
            <a:r>
              <a:rPr lang="pt-BR" sz="2000" dirty="0" smtClean="0">
                <a:solidFill>
                  <a:schemeClr val="bg1"/>
                </a:solidFill>
              </a:rPr>
              <a:t> Identificar </a:t>
            </a:r>
            <a:r>
              <a:rPr lang="pt-BR" sz="2000" dirty="0">
                <a:solidFill>
                  <a:schemeClr val="bg1"/>
                </a:solidFill>
              </a:rPr>
              <a:t>pontos fortes e fracos da carreira acadêmica e por subgrupos </a:t>
            </a:r>
            <a:r>
              <a:rPr lang="pt-BR" sz="2000" dirty="0" smtClean="0">
                <a:solidFill>
                  <a:schemeClr val="bg1"/>
                </a:solidFill>
              </a:rPr>
              <a:t>	de </a:t>
            </a:r>
            <a:r>
              <a:rPr lang="pt-BR" sz="2000" dirty="0">
                <a:solidFill>
                  <a:schemeClr val="bg1"/>
                </a:solidFill>
              </a:rPr>
              <a:t>cada subsistema</a:t>
            </a:r>
            <a:r>
              <a:rPr lang="pt-BR" sz="2000" dirty="0" smtClean="0">
                <a:solidFill>
                  <a:schemeClr val="bg1"/>
                </a:solidFill>
              </a:rPr>
              <a:t>;</a:t>
            </a:r>
          </a:p>
          <a:p>
            <a:endParaRPr lang="pt-BR" sz="800" dirty="0" smtClean="0">
              <a:solidFill>
                <a:schemeClr val="bg1"/>
              </a:solidFill>
            </a:endParaRPr>
          </a:p>
          <a:p>
            <a:r>
              <a:rPr lang="pt-BR" sz="2000" dirty="0" smtClean="0">
                <a:solidFill>
                  <a:schemeClr val="bg1"/>
                </a:solidFill>
              </a:rPr>
              <a:t>5</a:t>
            </a:r>
            <a:r>
              <a:rPr lang="pt-BR" sz="2000" dirty="0">
                <a:solidFill>
                  <a:schemeClr val="bg1"/>
                </a:solidFill>
              </a:rPr>
              <a:t>. </a:t>
            </a:r>
            <a:r>
              <a:rPr lang="pt-BR" sz="2000" dirty="0" smtClean="0">
                <a:solidFill>
                  <a:schemeClr val="bg1"/>
                </a:solidFill>
              </a:rPr>
              <a:t> Estudar </a:t>
            </a:r>
            <a:r>
              <a:rPr lang="pt-BR" sz="2000" dirty="0">
                <a:solidFill>
                  <a:schemeClr val="bg1"/>
                </a:solidFill>
              </a:rPr>
              <a:t>os </a:t>
            </a:r>
            <a:r>
              <a:rPr lang="pt-BR" sz="2000" dirty="0">
                <a:solidFill>
                  <a:srgbClr val="FFFF00"/>
                </a:solidFill>
              </a:rPr>
              <a:t>efeitos da satisfação na carreira acadêmica no sucesso dos </a:t>
            </a:r>
            <a:r>
              <a:rPr lang="pt-BR" sz="2000" dirty="0" smtClean="0">
                <a:solidFill>
                  <a:srgbClr val="FFFF00"/>
                </a:solidFill>
              </a:rPr>
              <a:t>	estudante</a:t>
            </a:r>
            <a:r>
              <a:rPr lang="pt-BR" sz="2000" dirty="0" smtClean="0">
                <a:solidFill>
                  <a:schemeClr val="bg1"/>
                </a:solidFill>
              </a:rPr>
              <a:t>s;</a:t>
            </a:r>
          </a:p>
          <a:p>
            <a:endParaRPr lang="pt-BR" sz="800" dirty="0" smtClean="0">
              <a:solidFill>
                <a:schemeClr val="bg1"/>
              </a:solidFill>
            </a:endParaRPr>
          </a:p>
          <a:p>
            <a:r>
              <a:rPr lang="pt-BR" sz="2000" dirty="0" smtClean="0">
                <a:solidFill>
                  <a:schemeClr val="bg1"/>
                </a:solidFill>
              </a:rPr>
              <a:t>6</a:t>
            </a:r>
            <a:r>
              <a:rPr lang="pt-BR" sz="2000" dirty="0">
                <a:solidFill>
                  <a:schemeClr val="bg1"/>
                </a:solidFill>
              </a:rPr>
              <a:t>. </a:t>
            </a:r>
            <a:r>
              <a:rPr lang="pt-BR" sz="2000" dirty="0" smtClean="0">
                <a:solidFill>
                  <a:schemeClr val="bg1"/>
                </a:solidFill>
              </a:rPr>
              <a:t> Identificar </a:t>
            </a:r>
            <a:r>
              <a:rPr lang="pt-BR" sz="2000" dirty="0">
                <a:solidFill>
                  <a:srgbClr val="FFFF00"/>
                </a:solidFill>
              </a:rPr>
              <a:t>boas práticas </a:t>
            </a:r>
            <a:r>
              <a:rPr lang="pt-BR" sz="2000" dirty="0">
                <a:solidFill>
                  <a:schemeClr val="bg1"/>
                </a:solidFill>
              </a:rPr>
              <a:t>capazes de contribuir para a melhoria da </a:t>
            </a:r>
            <a:r>
              <a:rPr lang="pt-BR" sz="2000" dirty="0" smtClean="0">
                <a:solidFill>
                  <a:schemeClr val="bg1"/>
                </a:solidFill>
              </a:rPr>
              <a:t>	satisfação </a:t>
            </a:r>
            <a:r>
              <a:rPr lang="pt-BR" sz="2000" dirty="0">
                <a:solidFill>
                  <a:schemeClr val="bg1"/>
                </a:solidFill>
              </a:rPr>
              <a:t>dos docentes.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altLang="pt-PT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7169737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95536" y="908720"/>
            <a:ext cx="8568952" cy="50968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u="sng" dirty="0" smtClean="0">
                <a:solidFill>
                  <a:schemeClr val="bg1"/>
                </a:solidFill>
              </a:rPr>
              <a:t>Metodologia</a:t>
            </a:r>
            <a:r>
              <a:rPr lang="pt-BR" sz="2400" dirty="0" smtClean="0"/>
              <a:t> </a:t>
            </a:r>
          </a:p>
          <a:p>
            <a:endParaRPr lang="pt-BR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pt-BR" dirty="0" smtClean="0">
                <a:solidFill>
                  <a:schemeClr val="bg1"/>
                </a:solidFill>
              </a:rPr>
              <a:t> </a:t>
            </a:r>
            <a:r>
              <a:rPr lang="pt-BR" sz="2000" dirty="0" smtClean="0">
                <a:solidFill>
                  <a:schemeClr val="bg1"/>
                </a:solidFill>
              </a:rPr>
              <a:t>Questionário </a:t>
            </a:r>
            <a:r>
              <a:rPr lang="pt-BR" sz="2000" dirty="0">
                <a:solidFill>
                  <a:schemeClr val="bg1"/>
                </a:solidFill>
              </a:rPr>
              <a:t>com 24  perguntas abertas e </a:t>
            </a:r>
            <a:r>
              <a:rPr lang="pt-BR" sz="2000" dirty="0" smtClean="0">
                <a:solidFill>
                  <a:schemeClr val="bg1"/>
                </a:solidFill>
              </a:rPr>
              <a:t>fechadas;  </a:t>
            </a:r>
          </a:p>
          <a:p>
            <a:pPr>
              <a:buFont typeface="Wingdings" pitchFamily="2" charset="2"/>
              <a:buChar char="Ø"/>
            </a:pPr>
            <a:endParaRPr lang="pt-BR" sz="200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pt-BR" sz="2000" dirty="0" smtClean="0">
                <a:solidFill>
                  <a:schemeClr val="bg1"/>
                </a:solidFill>
              </a:rPr>
              <a:t> Dirigido </a:t>
            </a:r>
            <a:r>
              <a:rPr lang="pt-BR" sz="2000" dirty="0">
                <a:solidFill>
                  <a:schemeClr val="bg1"/>
                </a:solidFill>
              </a:rPr>
              <a:t>a </a:t>
            </a:r>
            <a:r>
              <a:rPr lang="pt-BR" sz="2000" dirty="0" smtClean="0">
                <a:solidFill>
                  <a:schemeClr val="bg1"/>
                </a:solidFill>
              </a:rPr>
              <a:t>todos os </a:t>
            </a:r>
            <a:r>
              <a:rPr lang="pt-BR" sz="2000" dirty="0">
                <a:solidFill>
                  <a:schemeClr val="bg1"/>
                </a:solidFill>
              </a:rPr>
              <a:t>docentes do ensino superior público federal </a:t>
            </a:r>
            <a:r>
              <a:rPr lang="pt-BR" sz="2000" dirty="0" smtClean="0">
                <a:solidFill>
                  <a:schemeClr val="bg1"/>
                </a:solidFill>
              </a:rPr>
              <a:t>brasileiro;</a:t>
            </a:r>
          </a:p>
          <a:p>
            <a:pPr>
              <a:buFont typeface="Wingdings" pitchFamily="2" charset="2"/>
              <a:buChar char="Ø"/>
            </a:pPr>
            <a:endParaRPr lang="pt-BR" sz="200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pt-BR" sz="2000" dirty="0" smtClean="0">
                <a:solidFill>
                  <a:schemeClr val="bg1"/>
                </a:solidFill>
              </a:rPr>
              <a:t> Questões relativas à gestão </a:t>
            </a:r>
            <a:r>
              <a:rPr lang="pt-BR" sz="2000" dirty="0">
                <a:solidFill>
                  <a:schemeClr val="bg1"/>
                </a:solidFill>
              </a:rPr>
              <a:t>da instituição, ambiente de ensino, ambiente de trabalho, condições estruturais, carreira docente, remuneração pessoal e profissional, cultura e valores da instituição, prestígio da instituição, financiamento público da educação, coparticipação de financiamento da instituição por alunos, entre outras. </a:t>
            </a:r>
            <a:endParaRPr lang="pt-BR" sz="200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endParaRPr lang="pt-BR" sz="200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pt-BR" sz="2000" dirty="0" smtClean="0">
                <a:solidFill>
                  <a:schemeClr val="bg1"/>
                </a:solidFill>
              </a:rPr>
              <a:t>. A </a:t>
            </a:r>
            <a:r>
              <a:rPr lang="pt-BR" sz="2000" dirty="0">
                <a:solidFill>
                  <a:schemeClr val="bg1"/>
                </a:solidFill>
              </a:rPr>
              <a:t>análise dos dados (obtidos pela aplicação do  questionário) </a:t>
            </a:r>
            <a:r>
              <a:rPr lang="pt-BR" sz="2000" dirty="0" smtClean="0">
                <a:solidFill>
                  <a:schemeClr val="bg1"/>
                </a:solidFill>
              </a:rPr>
              <a:t>realizada </a:t>
            </a:r>
            <a:r>
              <a:rPr lang="pt-BR" sz="2000" dirty="0">
                <a:solidFill>
                  <a:schemeClr val="bg1"/>
                </a:solidFill>
              </a:rPr>
              <a:t>com o Statistical Package for the Social Sciences (SPSS</a:t>
            </a:r>
            <a:r>
              <a:rPr lang="pt-BR" sz="2000" dirty="0" smtClean="0">
                <a:solidFill>
                  <a:schemeClr val="bg1"/>
                </a:solidFill>
              </a:rPr>
              <a:t>)</a:t>
            </a:r>
          </a:p>
          <a:p>
            <a:pPr>
              <a:buFont typeface="Wingdings" pitchFamily="2" charset="2"/>
              <a:buChar char="Ø"/>
            </a:pPr>
            <a:endParaRPr lang="pt-BR" sz="2000" dirty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pt-BR" sz="2000" dirty="0" smtClean="0">
                <a:solidFill>
                  <a:schemeClr val="bg1"/>
                </a:solidFill>
              </a:rPr>
              <a:t> Neste momento aos resultados preliminares foi realizada análise descritiva</a:t>
            </a:r>
            <a:endParaRPr lang="pt-BR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400604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55576" y="957988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. </a:t>
            </a:r>
            <a:endParaRPr lang="pt-BR" dirty="0">
              <a:solidFill>
                <a:schemeClr val="bg1"/>
              </a:solidFill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162882041"/>
              </p:ext>
            </p:extLst>
          </p:nvPr>
        </p:nvGraphicFramePr>
        <p:xfrm>
          <a:off x="323526" y="1844824"/>
          <a:ext cx="8496945" cy="2808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15424"/>
                <a:gridCol w="820805"/>
                <a:gridCol w="890480"/>
                <a:gridCol w="681455"/>
                <a:gridCol w="888781"/>
              </a:tblGrid>
              <a:tr h="2808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Centro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População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Amostra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808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n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%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n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%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08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Centro de Biociências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326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9,73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50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7,32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08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Centro de Ciências da Saúde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  890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26,08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144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21,08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08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Centro de Ciências Exatas da Terra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500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14,65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133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19,47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08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Centro de Ciências Humanas, Letras e Artes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586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17,17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99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14,49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08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Centro de Ciências Sociais Aplicadas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406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11,90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88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12,88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08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Centro de Educação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172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5,04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27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3,95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08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Centro de Tecnologia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526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15,42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142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20,79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08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Total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3.406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100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683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100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67544" y="1034176"/>
            <a:ext cx="8496944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Tabela 01 – Números da amostra distribuída pelos Centros Acadêmicos de conhecimento</a:t>
            </a: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10855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55576" y="957988"/>
            <a:ext cx="74888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u="sng" dirty="0" smtClean="0"/>
          </a:p>
          <a:p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. </a:t>
            </a:r>
            <a:endParaRPr lang="pt-BR" dirty="0">
              <a:solidFill>
                <a:schemeClr val="bg1"/>
              </a:solidFill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15957832"/>
              </p:ext>
            </p:extLst>
          </p:nvPr>
        </p:nvGraphicFramePr>
        <p:xfrm>
          <a:off x="539552" y="1700809"/>
          <a:ext cx="8208911" cy="45604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30313"/>
                <a:gridCol w="2247087"/>
                <a:gridCol w="3631511"/>
              </a:tblGrid>
              <a:tr h="19158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Variável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49" marR="38349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Amostra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49" marR="38349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9158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n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49" marR="383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%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49" marR="38349" marT="0" marB="0"/>
                </a:tc>
              </a:tr>
              <a:tr h="1915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Sexo (n = </a:t>
                      </a:r>
                      <a:r>
                        <a:rPr lang="pt-BR" sz="1100" dirty="0" smtClean="0">
                          <a:effectLst/>
                        </a:rPr>
                        <a:t>684)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49" marR="383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 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49" marR="383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100,0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49" marR="38349" marT="0" marB="0"/>
                </a:tc>
              </a:tr>
              <a:tr h="383177">
                <a:tc>
                  <a:txBody>
                    <a:bodyPr/>
                    <a:lstStyle/>
                    <a:p>
                      <a:pPr indent="1993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 </a:t>
                      </a:r>
                    </a:p>
                    <a:p>
                      <a:pPr indent="1993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Masculino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49" marR="383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414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49" marR="383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60,5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49" marR="38349" marT="0" marB="0"/>
                </a:tc>
              </a:tr>
              <a:tr h="383177">
                <a:tc>
                  <a:txBody>
                    <a:bodyPr/>
                    <a:lstStyle/>
                    <a:p>
                      <a:pPr indent="1993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Feminino</a:t>
                      </a:r>
                    </a:p>
                    <a:p>
                      <a:pPr indent="1993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 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49" marR="383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270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49" marR="383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39,5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49" marR="38349" marT="0" marB="0"/>
                </a:tc>
              </a:tr>
              <a:tr h="3523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Titulação acadêmica  (n = 683)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49" marR="383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 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49" marR="383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100,0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49" marR="38349" marT="0" marB="0"/>
                </a:tc>
              </a:tr>
              <a:tr h="383177">
                <a:tc>
                  <a:txBody>
                    <a:bodyPr/>
                    <a:lstStyle/>
                    <a:p>
                      <a:pPr indent="1993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 </a:t>
                      </a:r>
                    </a:p>
                    <a:p>
                      <a:pPr indent="1993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Especialista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49" marR="383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14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49" marR="383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2,0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49" marR="38349" marT="0" marB="0"/>
                </a:tc>
              </a:tr>
              <a:tr h="191588">
                <a:tc>
                  <a:txBody>
                    <a:bodyPr/>
                    <a:lstStyle/>
                    <a:p>
                      <a:pPr indent="1993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Mestre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49" marR="383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152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49" marR="383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22,2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49" marR="38349" marT="0" marB="0"/>
                </a:tc>
              </a:tr>
              <a:tr h="191588">
                <a:tc>
                  <a:txBody>
                    <a:bodyPr/>
                    <a:lstStyle/>
                    <a:p>
                      <a:pPr indent="1993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Doutor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49" marR="383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368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49" marR="383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53,8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49" marR="38349" marT="0" marB="0"/>
                </a:tc>
              </a:tr>
              <a:tr h="383177">
                <a:tc>
                  <a:txBody>
                    <a:bodyPr/>
                    <a:lstStyle/>
                    <a:p>
                      <a:pPr indent="1993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Pós-doutor</a:t>
                      </a:r>
                    </a:p>
                    <a:p>
                      <a:pPr indent="1993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 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49" marR="383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149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49" marR="383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21,8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49" marR="38349" marT="0" marB="0"/>
                </a:tc>
              </a:tr>
              <a:tr h="3523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Categoria funcional (n = 682)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49" marR="383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 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49" marR="383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100,0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49" marR="38349" marT="0" marB="0"/>
                </a:tc>
              </a:tr>
              <a:tr h="383177">
                <a:tc>
                  <a:txBody>
                    <a:bodyPr/>
                    <a:lstStyle/>
                    <a:p>
                      <a:pPr indent="1993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 </a:t>
                      </a:r>
                    </a:p>
                    <a:p>
                      <a:pPr indent="1993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Adjunto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49" marR="383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339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49" marR="383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49,6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49" marR="38349" marT="0" marB="0"/>
                </a:tc>
              </a:tr>
              <a:tr h="191588">
                <a:tc>
                  <a:txBody>
                    <a:bodyPr/>
                    <a:lstStyle/>
                    <a:p>
                      <a:pPr indent="1993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Assistente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49" marR="383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67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49" marR="383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9,8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49" marR="38349" marT="0" marB="0"/>
                </a:tc>
              </a:tr>
              <a:tr h="191588">
                <a:tc>
                  <a:txBody>
                    <a:bodyPr/>
                    <a:lstStyle/>
                    <a:p>
                      <a:pPr indent="1993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Associado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49" marR="383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158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49" marR="383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23,1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49" marR="38349" marT="0" marB="0"/>
                </a:tc>
              </a:tr>
              <a:tr h="191588">
                <a:tc>
                  <a:txBody>
                    <a:bodyPr/>
                    <a:lstStyle/>
                    <a:p>
                      <a:pPr indent="1993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Auxiliar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49" marR="383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34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49" marR="383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5,0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49" marR="38349" marT="0" marB="0"/>
                </a:tc>
              </a:tr>
              <a:tr h="383177">
                <a:tc>
                  <a:txBody>
                    <a:bodyPr/>
                    <a:lstStyle/>
                    <a:p>
                      <a:pPr indent="1993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Titular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49" marR="383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84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49" marR="383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12,3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 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49" marR="38349" marT="0" marB="0"/>
                </a:tc>
              </a:tr>
            </a:tbl>
          </a:graphicData>
        </a:graphic>
      </p:graphicFrame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539552" y="1148794"/>
            <a:ext cx="760910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0002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Tabela 02 – Números da amostra por sexo, titulação acadêmica e categoria funcional</a:t>
            </a: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293815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1900</TotalTime>
  <Words>939</Words>
  <Application>Microsoft Office PowerPoint</Application>
  <PresentationFormat>Apresentação no Ecrã (4:3)</PresentationFormat>
  <Paragraphs>316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22</vt:i4>
      </vt:variant>
    </vt:vector>
  </HeadingPairs>
  <TitlesOfParts>
    <vt:vector size="23" baseType="lpstr">
      <vt:lpstr>Tema do Office</vt:lpstr>
      <vt:lpstr>Diapositivo 1</vt:lpstr>
      <vt:lpstr>Diapositivo 2</vt:lpstr>
      <vt:lpstr>Diapositivo 3</vt:lpstr>
      <vt:lpstr>Diapositivo 4</vt:lpstr>
      <vt:lpstr>Diapositivo 5</vt:lpstr>
      <vt:lpstr>Diapositivo 6</vt:lpstr>
      <vt:lpstr>Diapositivo 7</vt:lpstr>
      <vt:lpstr>Diapositivo 8</vt:lpstr>
      <vt:lpstr>Diapositivo 9</vt:lpstr>
      <vt:lpstr>Diapositivo 10</vt:lpstr>
      <vt:lpstr>Diapositivo 11</vt:lpstr>
      <vt:lpstr>Diapositivo 12</vt:lpstr>
      <vt:lpstr>Diapositivo 13</vt:lpstr>
      <vt:lpstr>Diapositivo 14</vt:lpstr>
      <vt:lpstr>Diapositivo 15</vt:lpstr>
      <vt:lpstr>Diapositivo 16</vt:lpstr>
      <vt:lpstr>Diapositivo 17</vt:lpstr>
      <vt:lpstr>Diapositivo 18</vt:lpstr>
      <vt:lpstr>Diapositivo 19</vt:lpstr>
      <vt:lpstr>Diapositivo 20</vt:lpstr>
      <vt:lpstr>Diapositivo 21</vt:lpstr>
      <vt:lpstr>Diapositivo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Brites Ferreira</dc:creator>
  <cp:lastModifiedBy>CIPES</cp:lastModifiedBy>
  <cp:revision>245</cp:revision>
  <cp:lastPrinted>2015-07-09T19:44:46Z</cp:lastPrinted>
  <dcterms:created xsi:type="dcterms:W3CDTF">2012-02-26T17:49:03Z</dcterms:created>
  <dcterms:modified xsi:type="dcterms:W3CDTF">2017-11-29T15:04:26Z</dcterms:modified>
</cp:coreProperties>
</file>