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84" r:id="rId2"/>
  </p:sldMasterIdLst>
  <p:notesMasterIdLst>
    <p:notesMasterId r:id="rId14"/>
  </p:notesMasterIdLst>
  <p:handoutMasterIdLst>
    <p:handoutMasterId r:id="rId15"/>
  </p:handoutMasterIdLst>
  <p:sldIdLst>
    <p:sldId id="256" r:id="rId3"/>
    <p:sldId id="290" r:id="rId4"/>
    <p:sldId id="289" r:id="rId5"/>
    <p:sldId id="309" r:id="rId6"/>
    <p:sldId id="259" r:id="rId7"/>
    <p:sldId id="260" r:id="rId8"/>
    <p:sldId id="311" r:id="rId9"/>
    <p:sldId id="313" r:id="rId10"/>
    <p:sldId id="317" r:id="rId11"/>
    <p:sldId id="315" r:id="rId12"/>
    <p:sldId id="300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orient="horz" pos="1200" userDrawn="1">
          <p15:clr>
            <a:srgbClr val="A4A3A4"/>
          </p15:clr>
        </p15:guide>
        <p15:guide id="3" orient="horz" pos="3888" userDrawn="1">
          <p15:clr>
            <a:srgbClr val="A4A3A4"/>
          </p15:clr>
        </p15:guide>
        <p15:guide id="4" orient="horz" pos="2880" userDrawn="1">
          <p15:clr>
            <a:srgbClr val="A4A3A4"/>
          </p15:clr>
        </p15:guide>
        <p15:guide id="5" orient="horz" pos="3216" userDrawn="1">
          <p15:clr>
            <a:srgbClr val="A4A3A4"/>
          </p15:clr>
        </p15:guide>
        <p15:guide id="6" orient="horz" pos="816" userDrawn="1">
          <p15:clr>
            <a:srgbClr val="A4A3A4"/>
          </p15:clr>
        </p15:guide>
        <p15:guide id="7" orient="horz" pos="175" userDrawn="1">
          <p15:clr>
            <a:srgbClr val="A4A3A4"/>
          </p15:clr>
        </p15:guide>
        <p15:guide id="8" pos="2880" userDrawn="1">
          <p15:clr>
            <a:srgbClr val="A4A3A4"/>
          </p15:clr>
        </p15:guide>
        <p15:guide id="9" pos="719" userDrawn="1">
          <p15:clr>
            <a:srgbClr val="A4A3A4"/>
          </p15:clr>
        </p15:guide>
        <p15:guide id="10" pos="5041" userDrawn="1">
          <p15:clr>
            <a:srgbClr val="A4A3A4"/>
          </p15:clr>
        </p15:guide>
        <p15:guide id="11" pos="4608" userDrawn="1">
          <p15:clr>
            <a:srgbClr val="A4A3A4"/>
          </p15:clr>
        </p15:guide>
        <p15:guide id="12" pos="212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E25E649-3F16-4E02-A733-19D2CDBF48F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6163" autoAdjust="0"/>
  </p:normalViewPr>
  <p:slideViewPr>
    <p:cSldViewPr>
      <p:cViewPr varScale="1">
        <p:scale>
          <a:sx n="71" d="100"/>
          <a:sy n="71" d="100"/>
        </p:scale>
        <p:origin x="1338" y="66"/>
      </p:cViewPr>
      <p:guideLst>
        <p:guide orient="horz" pos="2160"/>
        <p:guide orient="horz" pos="1200"/>
        <p:guide orient="horz" pos="3888"/>
        <p:guide orient="horz" pos="2880"/>
        <p:guide orient="horz" pos="3216"/>
        <p:guide orient="horz" pos="816"/>
        <p:guide orient="horz" pos="175"/>
        <p:guide pos="2880"/>
        <p:guide pos="719"/>
        <p:guide pos="5041"/>
        <p:guide pos="4608"/>
        <p:guide pos="212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76" d="100"/>
          <a:sy n="76" d="100"/>
        </p:scale>
        <p:origin x="2538" y="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4AA43A-3F76-4A13-9CD6-36134EB429E3}" type="datetimeFigureOut">
              <a:rPr lang="en-US"/>
              <a:t>11/29/2017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50423A-8BCE-448E-A97B-03A88B2B12C1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1395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674A4F-2B7A-4ECB-A400-260B2FFC03C1}" type="datetimeFigureOut">
              <a:rPr lang="en-US"/>
              <a:t>11/29/2017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2A70B-78F2-4DCF-B53B-C990D2FAFB8A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11570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" name="line"/>
          <p:cNvGrpSpPr/>
          <p:nvPr/>
        </p:nvGrpSpPr>
        <p:grpSpPr bwMode="invGray">
          <a:xfrm>
            <a:off x="1188982" y="4724400"/>
            <a:ext cx="6475638" cy="64008"/>
            <a:chOff x="-4110038" y="2703513"/>
            <a:chExt cx="17394239" cy="160336"/>
          </a:xfrm>
          <a:solidFill>
            <a:schemeClr val="tx2"/>
          </a:solidFill>
        </p:grpSpPr>
        <p:sp>
          <p:nvSpPr>
            <p:cNvPr id="257" name="Freeform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58" name="Freeform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59" name="Freeform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60" name="Freeform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61" name="Freeform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62" name="Freeform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63" name="Freeform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64" name="Freeform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65" name="Freeform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66" name="Freeform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67" name="Freeform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68" name="Freeform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69" name="Freeform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70" name="Freeform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71" name="Freeform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72" name="Freeform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73" name="Freeform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74" name="Freeform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75" name="Freeform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76" name="Freeform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77" name="Freeform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78" name="Freeform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79" name="Freeform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80" name="Freeform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81" name="Freeform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82" name="Freeform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83" name="Freeform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84" name="Freeform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85" name="Freeform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86" name="Freeform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87" name="Freeform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88" name="Freeform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89" name="Freeform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90" name="Freeform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91" name="Freeform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92" name="Freeform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93" name="Freeform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94" name="Freeform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95" name="Freeform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96" name="Freeform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97" name="Freeform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98" name="Freeform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99" name="Freeform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00" name="Freeform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01" name="Freeform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02" name="Freeform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03" name="Freeform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04" name="Freeform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05" name="Freeform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06" name="Freeform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07" name="Freeform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08" name="Freeform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09" name="Freeform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10" name="Freeform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11" name="Freeform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12" name="Freeform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13" name="Freeform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14" name="Freeform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15" name="Freeform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16" name="Freeform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17" name="Freeform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18" name="Freeform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19" name="Freeform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20" name="Freeform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21" name="Freeform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22" name="Freeform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23" name="Freeform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24" name="Freeform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25" name="Freeform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26" name="Freeform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27" name="Freeform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28" name="Freeform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29" name="Freeform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30" name="Freeform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31" name="Freeform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32" name="Freeform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33" name="Freeform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34" name="Freeform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35" name="Freeform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36" name="Freeform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37" name="Freeform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38" name="Freeform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39" name="Freeform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40" name="Freeform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41" name="Freeform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42" name="Freeform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43" name="Freeform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44" name="Freeform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45" name="Freeform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46" name="Freeform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47" name="Freeform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48" name="Freeform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49" name="Freeform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50" name="Freeform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51" name="Freeform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52" name="Freeform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53" name="Freeform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54" name="Freeform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55" name="Freeform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56" name="Freeform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57" name="Freeform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58" name="Freeform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59" name="Freeform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60" name="Freeform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61" name="Freeform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62" name="Freeform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63" name="Freeform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64" name="Freeform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65" name="Freeform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66" name="Freeform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67" name="Freeform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68" name="Freeform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69" name="Freeform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70" name="Freeform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71" name="Freeform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72" name="Freeform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73" name="Freeform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74" name="Freeform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75" name="Freeform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76" name="Freeform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77" name="Freeform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78" name="Freeform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79" name="Freeform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</p:grp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2107" y="5105400"/>
            <a:ext cx="6859786" cy="10668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2107" y="1905000"/>
            <a:ext cx="6859786" cy="2667000"/>
          </a:xfrm>
        </p:spPr>
        <p:txBody>
          <a:bodyPr>
            <a:no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785518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line"/>
          <p:cNvGrpSpPr/>
          <p:nvPr/>
        </p:nvGrpSpPr>
        <p:grpSpPr bwMode="invGray">
          <a:xfrm>
            <a:off x="1142108" y="1514475"/>
            <a:ext cx="7929246" cy="64008"/>
            <a:chOff x="1522413" y="1514475"/>
            <a:chExt cx="10569575" cy="64008"/>
          </a:xfrm>
          <a:solidFill>
            <a:schemeClr val="tx2"/>
          </a:solidFill>
        </p:grpSpPr>
        <p:sp>
          <p:nvSpPr>
            <p:cNvPr id="8" name="Freeform 7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3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3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3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3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3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3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3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3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3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3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4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4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4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4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4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4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4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4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4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4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5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5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5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5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5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5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5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5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5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5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6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6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6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6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6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6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6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6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6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6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7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7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7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7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7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7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7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7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7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7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8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8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t>11/29/2017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1956816">
              <a:defRPr/>
            </a:lvl6pPr>
            <a:lvl7pPr marL="1956816">
              <a:defRPr/>
            </a:lvl7pPr>
            <a:lvl8pPr marL="1956816">
              <a:defRPr/>
            </a:lvl8pPr>
            <a:lvl9pPr marL="1956816"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234169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line"/>
          <p:cNvGrpSpPr/>
          <p:nvPr/>
        </p:nvGrpSpPr>
        <p:grpSpPr bwMode="invGray">
          <a:xfrm rot="5400000">
            <a:off x="4338754" y="3480593"/>
            <a:ext cx="6492240" cy="48019"/>
            <a:chOff x="1522413" y="1514475"/>
            <a:chExt cx="10569575" cy="64008"/>
          </a:xfrm>
          <a:solidFill>
            <a:schemeClr val="tx2"/>
          </a:solidFill>
        </p:grpSpPr>
        <p:sp>
          <p:nvSpPr>
            <p:cNvPr id="8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9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0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3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3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3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3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3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3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3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3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3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3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4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4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4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4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4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4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4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4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4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4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5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5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5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5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5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5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5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5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5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5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6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6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6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6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6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6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6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6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6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6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7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7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7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7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7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7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7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7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7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7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8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8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t>11/29/2017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6128" y="277814"/>
            <a:ext cx="6859787" cy="5898573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73233" y="274640"/>
            <a:ext cx="1028968" cy="590174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358553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7" name="line"/>
          <p:cNvGrpSpPr/>
          <p:nvPr/>
        </p:nvGrpSpPr>
        <p:grpSpPr bwMode="invGray">
          <a:xfrm>
            <a:off x="1142108" y="1514475"/>
            <a:ext cx="7929246" cy="64008"/>
            <a:chOff x="1522413" y="1514475"/>
            <a:chExt cx="10569575" cy="64008"/>
          </a:xfrm>
          <a:solidFill>
            <a:schemeClr val="tx2"/>
          </a:solidFill>
        </p:grpSpPr>
        <p:sp>
          <p:nvSpPr>
            <p:cNvPr id="168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69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70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7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7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7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7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7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7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7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7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7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8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8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8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8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8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8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8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8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8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8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9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9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9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9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9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9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9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9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9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9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0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0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0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0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0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0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0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0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0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0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1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1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1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1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1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1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1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1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1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1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2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2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2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2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2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2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2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2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2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2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3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3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3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3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3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3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3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3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3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3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4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4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t>11/29/2017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t>‹#›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548640">
              <a:defRPr/>
            </a:lvl2pPr>
            <a:lvl3pPr marL="777240">
              <a:defRPr/>
            </a:lvl3pPr>
            <a:lvl4pPr marL="1005840">
              <a:defRPr/>
            </a:lvl4pPr>
            <a:lvl5pPr marL="1234440">
              <a:defRPr/>
            </a:lvl5pPr>
            <a:lvl6pPr marL="1463040">
              <a:defRPr baseline="0"/>
            </a:lvl6pPr>
            <a:lvl7pPr marL="1691640">
              <a:defRPr baseline="0"/>
            </a:lvl7pPr>
            <a:lvl8pPr marL="1920240">
              <a:defRPr baseline="0"/>
            </a:lvl8pPr>
            <a:lvl9pPr marL="2148840"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108" y="274638"/>
            <a:ext cx="6859785" cy="10207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085765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5" name="line"/>
          <p:cNvGrpSpPr/>
          <p:nvPr/>
        </p:nvGrpSpPr>
        <p:grpSpPr bwMode="invGray">
          <a:xfrm>
            <a:off x="1188982" y="4724400"/>
            <a:ext cx="6475638" cy="64008"/>
            <a:chOff x="-4110038" y="2703513"/>
            <a:chExt cx="17394239" cy="160336"/>
          </a:xfrm>
          <a:solidFill>
            <a:schemeClr val="tx2"/>
          </a:solidFill>
        </p:grpSpPr>
        <p:sp>
          <p:nvSpPr>
            <p:cNvPr id="256" name="Freeform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57" name="Freeform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58" name="Freeform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59" name="Freeform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60" name="Freeform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61" name="Freeform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62" name="Freeform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63" name="Freeform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64" name="Freeform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65" name="Freeform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66" name="Freeform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67" name="Freeform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68" name="Freeform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69" name="Freeform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70" name="Freeform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71" name="Freeform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72" name="Freeform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73" name="Freeform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74" name="Freeform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75" name="Freeform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76" name="Freeform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77" name="Freeform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78" name="Freeform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79" name="Freeform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80" name="Freeform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81" name="Freeform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82" name="Freeform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83" name="Freeform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84" name="Freeform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85" name="Freeform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86" name="Freeform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87" name="Freeform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88" name="Freeform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89" name="Freeform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90" name="Freeform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91" name="Freeform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92" name="Freeform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93" name="Freeform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94" name="Freeform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95" name="Freeform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96" name="Freeform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97" name="Freeform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98" name="Freeform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99" name="Freeform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00" name="Freeform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01" name="Freeform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02" name="Freeform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03" name="Freeform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04" name="Freeform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05" name="Freeform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06" name="Freeform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07" name="Freeform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08" name="Freeform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09" name="Freeform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10" name="Freeform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11" name="Freeform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12" name="Freeform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13" name="Freeform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14" name="Freeform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15" name="Freeform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16" name="Freeform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17" name="Freeform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18" name="Freeform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19" name="Freeform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20" name="Freeform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21" name="Freeform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22" name="Freeform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23" name="Freeform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24" name="Freeform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25" name="Freeform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26" name="Freeform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27" name="Freeform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28" name="Freeform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29" name="Freeform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30" name="Freeform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31" name="Freeform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32" name="Freeform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33" name="Freeform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34" name="Freeform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35" name="Freeform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36" name="Freeform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37" name="Freeform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38" name="Freeform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39" name="Freeform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40" name="Freeform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41" name="Freeform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42" name="Freeform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43" name="Freeform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44" name="Freeform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45" name="Freeform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46" name="Freeform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47" name="Freeform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48" name="Freeform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49" name="Freeform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50" name="Freeform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51" name="Freeform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52" name="Freeform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53" name="Freeform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54" name="Freeform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55" name="Freeform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56" name="Freeform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57" name="Freeform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58" name="Freeform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59" name="Freeform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60" name="Freeform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61" name="Freeform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62" name="Freeform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63" name="Freeform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64" name="Freeform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65" name="Freeform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66" name="Freeform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67" name="Freeform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68" name="Freeform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69" name="Freeform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70" name="Freeform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71" name="Freeform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72" name="Freeform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73" name="Freeform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74" name="Freeform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75" name="Freeform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76" name="Freeform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77" name="Freeform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78" name="Freeform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t>11/29/2017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2107" y="5102526"/>
            <a:ext cx="6859786" cy="1069675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107" y="1905000"/>
            <a:ext cx="6859786" cy="2667000"/>
          </a:xfrm>
        </p:spPr>
        <p:txBody>
          <a:bodyPr anchor="b">
            <a:noAutofit/>
          </a:bodyPr>
          <a:lstStyle>
            <a:lvl1pPr algn="l">
              <a:defRPr sz="44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245632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8" name="line"/>
          <p:cNvGrpSpPr/>
          <p:nvPr/>
        </p:nvGrpSpPr>
        <p:grpSpPr bwMode="invGray">
          <a:xfrm>
            <a:off x="1142108" y="1514475"/>
            <a:ext cx="7929246" cy="64008"/>
            <a:chOff x="1522413" y="1514475"/>
            <a:chExt cx="10569575" cy="64008"/>
          </a:xfrm>
          <a:solidFill>
            <a:schemeClr val="tx2"/>
          </a:solidFill>
        </p:grpSpPr>
        <p:sp>
          <p:nvSpPr>
            <p:cNvPr id="159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60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61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62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63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64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65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66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67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68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69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70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71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72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73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74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75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76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77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78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79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80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81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82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83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84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85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86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87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88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89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90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91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92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93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94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95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96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97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98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99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00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01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02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03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04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05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06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07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08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09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10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11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12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13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14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15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16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17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18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19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20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21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22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23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24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25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26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27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28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29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30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31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32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t>11/29/2017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t>‹#›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32" y="1905000"/>
            <a:ext cx="3315562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2107" y="1905000"/>
            <a:ext cx="3315563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108" y="274638"/>
            <a:ext cx="6859785" cy="10207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65968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0" name="line"/>
          <p:cNvGrpSpPr/>
          <p:nvPr/>
        </p:nvGrpSpPr>
        <p:grpSpPr bwMode="invGray">
          <a:xfrm>
            <a:off x="1142108" y="1514475"/>
            <a:ext cx="7929246" cy="64008"/>
            <a:chOff x="1522413" y="1514475"/>
            <a:chExt cx="10569575" cy="64008"/>
          </a:xfrm>
          <a:solidFill>
            <a:schemeClr val="tx2"/>
          </a:solidFill>
        </p:grpSpPr>
        <p:sp>
          <p:nvSpPr>
            <p:cNvPr id="161" name="Freeform 16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62" name="Freeform 16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63" name="Freeform 16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64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65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66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67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68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69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70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71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72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73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74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75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76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77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78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79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80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81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82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83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84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85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86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87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88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89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90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91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92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93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94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95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96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97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98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99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00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01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02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03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04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05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06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07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08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09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10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11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12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13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14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15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16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17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18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19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20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21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22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23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24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25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26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27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28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29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30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31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32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33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34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</p:grp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t>11/29/2017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t>‹#›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88616" y="2819400"/>
            <a:ext cx="3313277" cy="33528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956816"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/>
            </a:lvl8pPr>
            <a:lvl9pPr marL="1956816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88616" y="1905000"/>
            <a:ext cx="3313277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2107" y="2819400"/>
            <a:ext cx="3313277" cy="33528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2107" y="1905000"/>
            <a:ext cx="3313277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108" y="274638"/>
            <a:ext cx="6859785" cy="1020762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307442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6" name="line"/>
          <p:cNvGrpSpPr/>
          <p:nvPr/>
        </p:nvGrpSpPr>
        <p:grpSpPr bwMode="invGray">
          <a:xfrm>
            <a:off x="1142108" y="1514475"/>
            <a:ext cx="7929246" cy="64008"/>
            <a:chOff x="1522413" y="1514475"/>
            <a:chExt cx="10569575" cy="64008"/>
          </a:xfrm>
          <a:solidFill>
            <a:schemeClr val="tx2"/>
          </a:solidFill>
        </p:grpSpPr>
        <p:sp>
          <p:nvSpPr>
            <p:cNvPr id="157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58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59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60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61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62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63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64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65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66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67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68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69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70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71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72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73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74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75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76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77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78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79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80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81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82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83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84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85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86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87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88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89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90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91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92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93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94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95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96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97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98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99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00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01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02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03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04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05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06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07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08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09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10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11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12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13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14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15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16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17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18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19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20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21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22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23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24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25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26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27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28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29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30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t>11/29/2017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295795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t>11/29/2017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98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5" name="frame"/>
          <p:cNvGrpSpPr/>
          <p:nvPr/>
        </p:nvGrpSpPr>
        <p:grpSpPr bwMode="invGray">
          <a:xfrm>
            <a:off x="3314242" y="1630822"/>
            <a:ext cx="4719500" cy="4575885"/>
            <a:chOff x="4417839" y="1630821"/>
            <a:chExt cx="6291028" cy="4575885"/>
          </a:xfrm>
          <a:solidFill>
            <a:schemeClr val="tx2"/>
          </a:solidFill>
        </p:grpSpPr>
        <p:grpSp>
          <p:nvGrpSpPr>
            <p:cNvPr id="616" name="Group 615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  <a:grpFill/>
          </p:grpSpPr>
          <p:grpSp>
            <p:nvGrpSpPr>
              <p:cNvPr id="768" name="Group 76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grpFill/>
            </p:grpSpPr>
            <p:sp>
              <p:nvSpPr>
                <p:cNvPr id="844" name="Freeform 84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45" name="Freeform 84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46" name="Freeform 84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47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48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49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50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51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52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53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54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55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56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57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58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59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60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61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62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63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64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65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66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67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68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69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70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71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72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73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74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75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76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77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78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79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80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81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82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83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84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85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86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87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88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89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90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91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92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93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94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95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96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97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98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99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900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901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902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903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904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905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906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907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908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909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910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911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912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913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914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915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916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917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9" name="Group 76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grpFill/>
            </p:grpSpPr>
            <p:sp>
              <p:nvSpPr>
                <p:cNvPr id="770" name="Freeform 76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71" name="Freeform 77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72" name="Freeform 77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73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74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75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76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77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78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79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80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81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82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83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84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85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86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87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88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89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90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91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92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93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94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95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96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97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98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99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00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01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02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03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04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05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06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07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08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09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10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11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12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13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14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15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16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17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18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19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20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21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22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23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24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25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26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27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28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29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30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31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32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33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34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35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36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37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38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39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40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41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42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43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7" name="Group 616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  <a:grpFill/>
          </p:grpSpPr>
          <p:grpSp>
            <p:nvGrpSpPr>
              <p:cNvPr id="618" name="Group 61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grpFill/>
            </p:grpSpPr>
            <p:sp>
              <p:nvSpPr>
                <p:cNvPr id="694" name="Freeform 69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95" name="Freeform 69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96" name="Freeform 69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97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98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99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00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01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02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03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04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05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06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07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08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09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10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11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12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13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14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15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16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17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18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19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20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21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22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23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24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25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26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27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28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29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30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31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32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33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34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35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36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37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38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39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40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41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42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43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44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45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46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47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48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49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50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51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52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53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54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55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56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57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58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59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60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61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62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63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64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65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66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67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9" name="Group 61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grpFill/>
            </p:grpSpPr>
            <p:sp>
              <p:nvSpPr>
                <p:cNvPr id="620" name="Freeform 61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21" name="Freeform 62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22" name="Freeform 62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23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24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25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26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27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28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29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30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31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32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33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34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35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36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37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38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39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40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41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42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43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44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45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46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47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48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49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50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51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52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53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54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55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56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57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58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59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60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61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62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63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64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65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66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67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68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69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70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71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72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73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74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75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76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77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78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79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80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81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82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83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84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85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86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87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88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89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90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91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92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93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t>11/29/2017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t>‹#›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33436" y="1905000"/>
            <a:ext cx="4253068" cy="4038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2107" y="3429000"/>
            <a:ext cx="2057936" cy="2743200"/>
          </a:xfrm>
        </p:spPr>
        <p:txBody>
          <a:bodyPr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108" y="274638"/>
            <a:ext cx="6859785" cy="1020762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257661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" name="frame"/>
          <p:cNvGrpSpPr/>
          <p:nvPr/>
        </p:nvGrpSpPr>
        <p:grpSpPr bwMode="invGray">
          <a:xfrm flipH="1">
            <a:off x="1085908" y="1630822"/>
            <a:ext cx="4719500" cy="4575885"/>
            <a:chOff x="4417839" y="1630821"/>
            <a:chExt cx="6291028" cy="4575885"/>
          </a:xfrm>
          <a:solidFill>
            <a:schemeClr val="tx2"/>
          </a:solidFill>
        </p:grpSpPr>
        <p:grpSp>
          <p:nvGrpSpPr>
            <p:cNvPr id="615" name="Group 614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  <a:grpFill/>
          </p:grpSpPr>
          <p:grpSp>
            <p:nvGrpSpPr>
              <p:cNvPr id="767" name="Group 76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grpFill/>
            </p:grpSpPr>
            <p:sp>
              <p:nvSpPr>
                <p:cNvPr id="843" name="Freeform 84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44" name="Freeform 84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45" name="Freeform 84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46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47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48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49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50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51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52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53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54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55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56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57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58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59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60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61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62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63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64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65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66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67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68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69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70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71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72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73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74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75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76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77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78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79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80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81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82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83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84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85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86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87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88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89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90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91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92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93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94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95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96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97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98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99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900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901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902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903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904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905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906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907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908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909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910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911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912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913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914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915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916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8" name="Group 76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grpFill/>
            </p:grpSpPr>
            <p:sp>
              <p:nvSpPr>
                <p:cNvPr id="769" name="Freeform 76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70" name="Freeform 76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71" name="Freeform 77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72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73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74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75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76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77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78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79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80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81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82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83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84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85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86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87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88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89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90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91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92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93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94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95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96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97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98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99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00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01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02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03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04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05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06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07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08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09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10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11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12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13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14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15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16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17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18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19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20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21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22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23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24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25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26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27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28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29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30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31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32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33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34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35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36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37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38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39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40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41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42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6" name="Group 615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  <a:grpFill/>
          </p:grpSpPr>
          <p:grpSp>
            <p:nvGrpSpPr>
              <p:cNvPr id="617" name="Group 61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grpFill/>
            </p:grpSpPr>
            <p:sp>
              <p:nvSpPr>
                <p:cNvPr id="693" name="Freeform 69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94" name="Freeform 69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95" name="Freeform 69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96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97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98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99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00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01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02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03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04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05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06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07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08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09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10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11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12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13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14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15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16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17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18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19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20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21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22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23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24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25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26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27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28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29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30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31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32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33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34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35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36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37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38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39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40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41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42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43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44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45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46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47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48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49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50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51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52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53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54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55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56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57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58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59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60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61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62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63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64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65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66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8" name="Group 61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grpFill/>
            </p:grpSpPr>
            <p:sp>
              <p:nvSpPr>
                <p:cNvPr id="619" name="Freeform 61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20" name="Freeform 61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21" name="Freeform 62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22" name="Freeform 621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23" name="Freeform 622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24" name="Freeform 623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25" name="Freeform 624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26" name="Freeform 625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27" name="Freeform 626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28" name="Freeform 627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29" name="Freeform 628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30" name="Freeform 629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31" name="Freeform 630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32" name="Freeform 631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33" name="Freeform 632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34" name="Freeform 633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35" name="Freeform 634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36" name="Freeform 635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37" name="Freeform 636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38" name="Freeform 637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39" name="Freeform 638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40" name="Freeform 639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41" name="Freeform 640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42" name="Freeform 641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43" name="Freeform 642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44" name="Freeform 643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45" name="Freeform 644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46" name="Freeform 645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47" name="Freeform 646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48" name="Freeform 647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49" name="Freeform 648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50" name="Freeform 649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51" name="Freeform 650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52" name="Freeform 651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53" name="Freeform 652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54" name="Freeform 653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55" name="Freeform 654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56" name="Freeform 655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57" name="Freeform 656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58" name="Freeform 657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59" name="Freeform 658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60" name="Freeform 659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61" name="Freeform 660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62" name="Freeform 661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63" name="Freeform 662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64" name="Freeform 663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65" name="Freeform 664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66" name="Freeform 665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67" name="Freeform 666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68" name="Freeform 667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69" name="Freeform 668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70" name="Freeform 669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71" name="Freeform 670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72" name="Freeform 671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73" name="Freeform 672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74" name="Freeform 673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75" name="Freeform 674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76" name="Freeform 675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77" name="Freeform 676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78" name="Freeform 677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79" name="Freeform 678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80" name="Freeform 679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81" name="Freeform 680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82" name="Freeform 681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83" name="Freeform 682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84" name="Freeform 683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85" name="Freeform 684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86" name="Freeform 685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87" name="Freeform 686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88" name="Freeform 687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89" name="Freeform 688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90" name="Freeform 689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91" name="Freeform 690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92" name="Freeform 691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t>11/29/2017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09719" y="1884311"/>
            <a:ext cx="4253068" cy="4041648"/>
          </a:xfrm>
          <a:solidFill>
            <a:schemeClr val="bg1"/>
          </a:solidFill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31014" y="3411748"/>
            <a:ext cx="2057936" cy="2743200"/>
          </a:xfrm>
        </p:spPr>
        <p:txBody>
          <a:bodyPr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108" y="274638"/>
            <a:ext cx="6859785" cy="1020762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205495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58287" y="6400801"/>
            <a:ext cx="933137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9AFE8FB1-0A7A-443E-AAF7-31D4FA1AA312}" type="datetimeFigureOut">
              <a:rPr lang="en-US" smtClean="0"/>
              <a:pPr/>
              <a:t>11/29/2017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2107" y="6400801"/>
            <a:ext cx="4744685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44419" y="6400801"/>
            <a:ext cx="857475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25BA54BD-C84D-46CE-8B72-31BFB26ABA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2108" y="1905000"/>
            <a:ext cx="6859786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2108" y="274638"/>
            <a:ext cx="6859785" cy="1020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64714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Clr>
          <a:schemeClr val="tx2"/>
        </a:buClr>
        <a:buSzPct val="80000"/>
        <a:buFont typeface="Wingdings 3" panose="05040102010807070707" pitchFamily="18" charset="2"/>
        <a:buChar char="u"/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576072" indent="-27432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SzPct val="100000"/>
        <a:buFont typeface="Wingdings 3" panose="05040102010807070707" pitchFamily="18" charset="2"/>
        <a:buChar char="u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804672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SzPct val="80000"/>
        <a:buFont typeface="Wingdings 3" panose="05040102010807070707" pitchFamily="18" charset="2"/>
        <a:buChar char="u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033272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SzPct val="100000"/>
        <a:buFont typeface="Wingdings 3" panose="05040102010807070707" pitchFamily="18" charset="2"/>
        <a:buChar char="u"/>
        <a:defRPr sz="1600" kern="1200">
          <a:solidFill>
            <a:schemeClr val="bg1"/>
          </a:solidFill>
          <a:latin typeface="+mn-lt"/>
          <a:ea typeface="+mn-ea"/>
          <a:cs typeface="+mn-cs"/>
        </a:defRPr>
      </a:lvl4pPr>
      <a:lvl5pPr marL="1261872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SzPct val="100000"/>
        <a:buFont typeface="Wingdings 3" panose="05040102010807070707" pitchFamily="18" charset="2"/>
        <a:buChar char="u"/>
        <a:defRPr sz="1600" kern="1200">
          <a:solidFill>
            <a:schemeClr val="bg1"/>
          </a:solidFill>
          <a:latin typeface="+mn-lt"/>
          <a:ea typeface="+mn-ea"/>
          <a:cs typeface="+mn-cs"/>
        </a:defRPr>
      </a:lvl5pPr>
      <a:lvl6pPr marL="1490472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SzPct val="100000"/>
        <a:buFont typeface="Wingdings 3" panose="05040102010807070707" pitchFamily="18" charset="2"/>
        <a:buChar char="u"/>
        <a:defRPr sz="1600" kern="1200">
          <a:solidFill>
            <a:schemeClr val="bg1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SzPct val="80000"/>
        <a:buFont typeface="Wingdings 3" panose="05040102010807070707" pitchFamily="18" charset="2"/>
        <a:buChar char="u"/>
        <a:defRPr sz="1600" kern="1200">
          <a:solidFill>
            <a:schemeClr val="bg1"/>
          </a:solidFill>
          <a:latin typeface="+mn-lt"/>
          <a:ea typeface="+mn-ea"/>
          <a:cs typeface="+mn-cs"/>
        </a:defRPr>
      </a:lvl7pPr>
      <a:lvl8pPr marL="1947672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SzPct val="100000"/>
        <a:buFont typeface="Wingdings 3" panose="05040102010807070707" pitchFamily="18" charset="2"/>
        <a:buChar char="u"/>
        <a:defRPr sz="1600" kern="1200">
          <a:solidFill>
            <a:schemeClr val="bg1"/>
          </a:solidFill>
          <a:latin typeface="+mn-lt"/>
          <a:ea typeface="+mn-ea"/>
          <a:cs typeface="+mn-cs"/>
        </a:defRPr>
      </a:lvl8pPr>
      <a:lvl9pPr marL="2176272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SzPct val="80000"/>
        <a:buFont typeface="Wingdings 3" panose="05040102010807070707" pitchFamily="18" charset="2"/>
        <a:buChar char="u"/>
        <a:defRPr sz="1600" kern="120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9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1" y="-38636"/>
            <a:ext cx="715727" cy="6081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81164"/>
            <a:ext cx="9144000" cy="776836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="" xmlns:a16="http://schemas.microsoft.com/office/drawing/2014/main" id="{C87A3203-46EC-4305-A176-E024B5081E7A}"/>
              </a:ext>
            </a:extLst>
          </p:cNvPr>
          <p:cNvSpPr txBox="1">
            <a:spLocks/>
          </p:cNvSpPr>
          <p:nvPr/>
        </p:nvSpPr>
        <p:spPr>
          <a:xfrm>
            <a:off x="609600" y="2413218"/>
            <a:ext cx="8382000" cy="1325563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pt-BR" sz="3200" b="1" dirty="0">
              <a:latin typeface="Garamond" panose="02020404030301010803" pitchFamily="18" charset="0"/>
            </a:endParaRP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idx="1"/>
          </p:nvPr>
        </p:nvSpPr>
        <p:spPr>
          <a:xfrm>
            <a:off x="1198653" y="4600575"/>
            <a:ext cx="6706493" cy="1108846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n-US" dirty="0" smtClean="0">
                <a:latin typeface="Garamond" panose="02020404030301010803" pitchFamily="18" charset="0"/>
              </a:rPr>
              <a:t>FORGES, Maputo 29 de </a:t>
            </a:r>
            <a:r>
              <a:rPr lang="en-US" dirty="0" err="1" smtClean="0">
                <a:latin typeface="Garamond" panose="02020404030301010803" pitchFamily="18" charset="0"/>
              </a:rPr>
              <a:t>Novembro</a:t>
            </a:r>
            <a:endParaRPr lang="en-US" dirty="0" smtClean="0">
              <a:latin typeface="Garamond" panose="02020404030301010803" pitchFamily="18" charset="0"/>
            </a:endParaRPr>
          </a:p>
          <a:p>
            <a:pPr algn="ctr"/>
            <a:r>
              <a:rPr lang="en-US" dirty="0" smtClean="0">
                <a:latin typeface="Garamond" panose="02020404030301010803" pitchFamily="18" charset="0"/>
              </a:rPr>
              <a:t>José P. Castiano</a:t>
            </a:r>
          </a:p>
          <a:p>
            <a:pPr algn="ctr"/>
            <a:r>
              <a:rPr lang="en-US" dirty="0" smtClean="0">
                <a:latin typeface="Garamond" panose="02020404030301010803" pitchFamily="18" charset="0"/>
              </a:rPr>
              <a:t>Dulce Maria </a:t>
            </a:r>
            <a:r>
              <a:rPr lang="en-US" dirty="0" err="1" smtClean="0">
                <a:latin typeface="Garamond" panose="02020404030301010803" pitchFamily="18" charset="0"/>
              </a:rPr>
              <a:t>Passades</a:t>
            </a:r>
            <a:r>
              <a:rPr lang="en-US" dirty="0" smtClean="0">
                <a:latin typeface="Garamond" panose="02020404030301010803" pitchFamily="18" charset="0"/>
              </a:rPr>
              <a:t> Pereira</a:t>
            </a:r>
          </a:p>
          <a:p>
            <a:pPr algn="ctr"/>
            <a:r>
              <a:rPr lang="en-US" dirty="0" smtClean="0">
                <a:latin typeface="Garamond" panose="02020404030301010803" pitchFamily="18" charset="0"/>
              </a:rPr>
              <a:t>Ricardo </a:t>
            </a:r>
            <a:r>
              <a:rPr lang="en-US" dirty="0" err="1" smtClean="0">
                <a:latin typeface="Garamond" panose="02020404030301010803" pitchFamily="18" charset="0"/>
              </a:rPr>
              <a:t>Raboco</a:t>
            </a:r>
            <a:endParaRPr lang="en-US" dirty="0">
              <a:latin typeface="Garamond" panose="02020404030301010803" pitchFamily="18" charset="0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9121" y="3220"/>
            <a:ext cx="2466975" cy="1847850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38" y="-17414"/>
            <a:ext cx="2466975" cy="1857375"/>
          </a:xfrm>
          <a:prstGeom prst="rect">
            <a:avLst/>
          </a:prstGeom>
        </p:spPr>
      </p:pic>
      <p:pic>
        <p:nvPicPr>
          <p:cNvPr id="6146" name="Imagem 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06" b="17233"/>
          <a:stretch>
            <a:fillRect/>
          </a:stretch>
        </p:blipFill>
        <p:spPr bwMode="auto">
          <a:xfrm>
            <a:off x="8086725" y="5356996"/>
            <a:ext cx="1057275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ângulo 1"/>
          <p:cNvSpPr/>
          <p:nvPr/>
        </p:nvSpPr>
        <p:spPr>
          <a:xfrm>
            <a:off x="1310363" y="2568910"/>
            <a:ext cx="698047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PT" sz="2400" b="1" dirty="0">
                <a:solidFill>
                  <a:schemeClr val="bg1"/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Encruzilhada da(s) Universidade(s) Moçambicana(s): academia, </a:t>
            </a:r>
            <a:r>
              <a:rPr lang="pt-PT" sz="2400" b="1" dirty="0" err="1">
                <a:solidFill>
                  <a:schemeClr val="bg1"/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psicopolítica</a:t>
            </a:r>
            <a:r>
              <a:rPr lang="pt-PT" sz="2400" b="1" dirty="0">
                <a:solidFill>
                  <a:schemeClr val="bg1"/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género e o (</a:t>
            </a:r>
            <a:r>
              <a:rPr lang="pt-PT" sz="2400" b="1" dirty="0" err="1">
                <a:solidFill>
                  <a:schemeClr val="bg1"/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neo</a:t>
            </a:r>
            <a:r>
              <a:rPr lang="pt-PT" sz="2400" b="1" dirty="0">
                <a:solidFill>
                  <a:schemeClr val="bg1"/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)liberalismo no século XXI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1035" y="4397520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311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81164"/>
            <a:ext cx="9144000" cy="776836"/>
          </a:xfrm>
          <a:prstGeom prst="rect">
            <a:avLst/>
          </a:prstGeom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02" y="24685"/>
            <a:ext cx="520298" cy="6056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Desafios</a:t>
            </a:r>
            <a:r>
              <a:rPr lang="en-US" smtClean="0"/>
              <a:t>  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35668" y="1566488"/>
            <a:ext cx="6859786" cy="4267200"/>
          </a:xfrm>
        </p:spPr>
        <p:txBody>
          <a:bodyPr>
            <a:normAutofit lnSpcReduction="10000"/>
          </a:bodyPr>
          <a:lstStyle/>
          <a:p>
            <a:pPr algn="just"/>
            <a:r>
              <a:rPr lang="pt-BR" dirty="0">
                <a:latin typeface="Garamond" panose="02020404030301010803" pitchFamily="18" charset="0"/>
              </a:rPr>
              <a:t>Qual é o papel da academia no processo de significação de uma sociedade neoliberal?</a:t>
            </a:r>
            <a:endParaRPr lang="en-US" dirty="0">
              <a:latin typeface="Garamond" panose="02020404030301010803" pitchFamily="18" charset="0"/>
            </a:endParaRPr>
          </a:p>
          <a:p>
            <a:pPr algn="just"/>
            <a:r>
              <a:rPr lang="pt-BR" dirty="0">
                <a:latin typeface="Garamond" panose="02020404030301010803" pitchFamily="18" charset="0"/>
              </a:rPr>
              <a:t>Podem as instituições académicas competir com a indústria comunicativa?</a:t>
            </a:r>
            <a:endParaRPr lang="en-US" dirty="0">
              <a:latin typeface="Garamond" panose="02020404030301010803" pitchFamily="18" charset="0"/>
            </a:endParaRPr>
          </a:p>
          <a:p>
            <a:pPr algn="just"/>
            <a:r>
              <a:rPr lang="pt-BR" dirty="0">
                <a:latin typeface="Garamond" panose="02020404030301010803" pitchFamily="18" charset="0"/>
              </a:rPr>
              <a:t>Como é que a academia pode contribuir e se posiciona diante destes cenários? </a:t>
            </a:r>
            <a:endParaRPr lang="en-US" dirty="0">
              <a:latin typeface="Garamond" panose="02020404030301010803" pitchFamily="18" charset="0"/>
            </a:endParaRPr>
          </a:p>
          <a:p>
            <a:pPr algn="just"/>
            <a:r>
              <a:rPr lang="pt-BR" dirty="0">
                <a:latin typeface="Garamond" panose="02020404030301010803" pitchFamily="18" charset="0"/>
              </a:rPr>
              <a:t>Como repensar os direitos autorais no contexto da comunicação neoliberal?</a:t>
            </a:r>
            <a:endParaRPr lang="en-US" dirty="0">
              <a:latin typeface="Garamond" panose="02020404030301010803" pitchFamily="18" charset="0"/>
            </a:endParaRPr>
          </a:p>
          <a:p>
            <a:pPr algn="just"/>
            <a:r>
              <a:rPr lang="pt-BR" dirty="0">
                <a:latin typeface="Garamond" panose="02020404030301010803" pitchFamily="18" charset="0"/>
              </a:rPr>
              <a:t>Como ter calcas e </a:t>
            </a:r>
            <a:r>
              <a:rPr lang="pt-BR" dirty="0" err="1">
                <a:latin typeface="Garamond" panose="02020404030301010803" pitchFamily="18" charset="0"/>
              </a:rPr>
              <a:t>capulanas</a:t>
            </a:r>
            <a:r>
              <a:rPr lang="pt-BR" dirty="0">
                <a:latin typeface="Garamond" panose="02020404030301010803" pitchFamily="18" charset="0"/>
              </a:rPr>
              <a:t> de forma equitativa na gestão do conhecimento académico? </a:t>
            </a:r>
            <a:endParaRPr lang="en-US" dirty="0">
              <a:latin typeface="Garamond" panose="02020404030301010803" pitchFamily="18" charset="0"/>
            </a:endParaRPr>
          </a:p>
          <a:p>
            <a:pPr algn="just"/>
            <a:endParaRPr lang="en-US" dirty="0" smtClean="0">
              <a:latin typeface="Garamond" panose="02020404030301010803" pitchFamily="18" charset="0"/>
            </a:endParaRPr>
          </a:p>
        </p:txBody>
      </p:sp>
      <p:pic>
        <p:nvPicPr>
          <p:cNvPr id="2050" name="Imagem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06" b="17233"/>
          <a:stretch>
            <a:fillRect/>
          </a:stretch>
        </p:blipFill>
        <p:spPr bwMode="auto">
          <a:xfrm>
            <a:off x="8081964" y="5316101"/>
            <a:ext cx="1057275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8909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45A8B0B-29EA-4FEB-AED7-4CECD25C24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4855" y="2931914"/>
            <a:ext cx="7886700" cy="994172"/>
          </a:xfrm>
          <a:ln>
            <a:solidFill>
              <a:schemeClr val="accent1"/>
            </a:solidFill>
          </a:ln>
        </p:spPr>
        <p:txBody>
          <a:bodyPr vert="horz" lIns="68580" tIns="34290" rIns="68580" bIns="34290" rtlCol="0" anchor="ctr">
            <a:normAutofit/>
          </a:bodyPr>
          <a:lstStyle/>
          <a:p>
            <a:pPr algn="ctr"/>
            <a:r>
              <a:rPr lang="pt-PT" b="1" dirty="0"/>
              <a:t>Muito Obrigado pela </a:t>
            </a:r>
            <a:r>
              <a:rPr lang="pt-PT" b="1" dirty="0" smtClean="0"/>
              <a:t>Atenção, a Todas e a Todos </a:t>
            </a:r>
            <a:endParaRPr lang="pt-BR" b="1" dirty="0"/>
          </a:p>
        </p:txBody>
      </p:sp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02" y="24685"/>
            <a:ext cx="520298" cy="6056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81164"/>
            <a:ext cx="9144000" cy="776836"/>
          </a:xfrm>
          <a:prstGeom prst="rect">
            <a:avLst/>
          </a:prstGeom>
        </p:spPr>
      </p:pic>
      <p:pic>
        <p:nvPicPr>
          <p:cNvPr id="5" name="Imagem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06" b="17233"/>
          <a:stretch>
            <a:fillRect/>
          </a:stretch>
        </p:blipFill>
        <p:spPr bwMode="auto">
          <a:xfrm>
            <a:off x="8086725" y="5345190"/>
            <a:ext cx="1057275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0032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>
                <a:latin typeface="Garamond" panose="02020404030301010803" pitchFamily="18" charset="0"/>
              </a:rPr>
              <a:t>Estrutura</a:t>
            </a:r>
            <a:r>
              <a:rPr lang="en-US" dirty="0" smtClean="0">
                <a:latin typeface="Garamond" panose="02020404030301010803" pitchFamily="18" charset="0"/>
              </a:rPr>
              <a:t> da </a:t>
            </a:r>
            <a:r>
              <a:rPr lang="en-US" dirty="0" err="1" smtClean="0">
                <a:latin typeface="Garamond" panose="02020404030301010803" pitchFamily="18" charset="0"/>
              </a:rPr>
              <a:t>Apresentação</a:t>
            </a:r>
            <a:r>
              <a:rPr lang="en-US" dirty="0" smtClean="0">
                <a:latin typeface="Garamond" panose="02020404030301010803" pitchFamily="18" charset="0"/>
              </a:rPr>
              <a:t> </a:t>
            </a:r>
            <a:endParaRPr lang="en-US" dirty="0">
              <a:latin typeface="Garamond" panose="02020404030301010803" pitchFamily="18" charset="0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Garamond" panose="02020404030301010803" pitchFamily="18" charset="0"/>
              </a:rPr>
              <a:t> </a:t>
            </a:r>
            <a:r>
              <a:rPr lang="en-US" dirty="0" err="1" smtClean="0">
                <a:latin typeface="Garamond" panose="02020404030301010803" pitchFamily="18" charset="0"/>
              </a:rPr>
              <a:t>Problemática</a:t>
            </a:r>
            <a:r>
              <a:rPr lang="en-US" dirty="0" smtClean="0">
                <a:latin typeface="Garamond" panose="02020404030301010803" pitchFamily="18" charset="0"/>
              </a:rPr>
              <a:t> de </a:t>
            </a:r>
            <a:r>
              <a:rPr lang="en-US" dirty="0" err="1" smtClean="0">
                <a:latin typeface="Garamond" panose="02020404030301010803" pitchFamily="18" charset="0"/>
              </a:rPr>
              <a:t>alinhamento</a:t>
            </a:r>
            <a:r>
              <a:rPr lang="en-US" dirty="0" smtClean="0">
                <a:latin typeface="Garamond" panose="02020404030301010803" pitchFamily="18" charset="0"/>
              </a:rPr>
              <a:t>;</a:t>
            </a:r>
          </a:p>
          <a:p>
            <a:r>
              <a:rPr lang="en-US" dirty="0" err="1" smtClean="0">
                <a:latin typeface="Garamond" panose="02020404030301010803" pitchFamily="18" charset="0"/>
              </a:rPr>
              <a:t>Contexto</a:t>
            </a:r>
            <a:r>
              <a:rPr lang="en-US" dirty="0" smtClean="0">
                <a:latin typeface="Garamond" panose="02020404030301010803" pitchFamily="18" charset="0"/>
              </a:rPr>
              <a:t> </a:t>
            </a:r>
            <a:r>
              <a:rPr lang="en-US" dirty="0" err="1" smtClean="0">
                <a:latin typeface="Garamond" panose="02020404030301010803" pitchFamily="18" charset="0"/>
              </a:rPr>
              <a:t>Glocal</a:t>
            </a:r>
            <a:r>
              <a:rPr lang="en-US" dirty="0" smtClean="0">
                <a:latin typeface="Garamond" panose="02020404030301010803" pitchFamily="18" charset="0"/>
              </a:rPr>
              <a:t>;</a:t>
            </a:r>
          </a:p>
          <a:p>
            <a:r>
              <a:rPr lang="en-US" dirty="0" smtClean="0">
                <a:latin typeface="Garamond" panose="02020404030301010803" pitchFamily="18" charset="0"/>
              </a:rPr>
              <a:t>Formula </a:t>
            </a:r>
            <a:r>
              <a:rPr lang="en-US" dirty="0" err="1" smtClean="0">
                <a:latin typeface="Garamond" panose="02020404030301010803" pitchFamily="18" charset="0"/>
              </a:rPr>
              <a:t>mágica</a:t>
            </a:r>
            <a:r>
              <a:rPr lang="en-US" dirty="0" smtClean="0">
                <a:latin typeface="Garamond" panose="02020404030301010803" pitchFamily="18" charset="0"/>
              </a:rPr>
              <a:t>;</a:t>
            </a:r>
          </a:p>
          <a:p>
            <a:r>
              <a:rPr lang="en-US" dirty="0" err="1" smtClean="0">
                <a:latin typeface="Garamond" panose="02020404030301010803" pitchFamily="18" charset="0"/>
              </a:rPr>
              <a:t>Neoliberalismo</a:t>
            </a:r>
            <a:r>
              <a:rPr lang="en-US" dirty="0" smtClean="0">
                <a:latin typeface="Garamond" panose="02020404030301010803" pitchFamily="18" charset="0"/>
              </a:rPr>
              <a:t>;</a:t>
            </a:r>
          </a:p>
          <a:p>
            <a:r>
              <a:rPr lang="en-US" dirty="0" err="1" smtClean="0">
                <a:latin typeface="Garamond" panose="02020404030301010803" pitchFamily="18" charset="0"/>
              </a:rPr>
              <a:t>Psicopolitíca</a:t>
            </a:r>
            <a:r>
              <a:rPr lang="en-US" dirty="0" smtClean="0">
                <a:latin typeface="Garamond" panose="02020404030301010803" pitchFamily="18" charset="0"/>
              </a:rPr>
              <a:t>;</a:t>
            </a:r>
          </a:p>
          <a:p>
            <a:r>
              <a:rPr lang="en-US" dirty="0" err="1" smtClean="0">
                <a:latin typeface="Garamond" panose="02020404030301010803" pitchFamily="18" charset="0"/>
              </a:rPr>
              <a:t>Género</a:t>
            </a:r>
            <a:endParaRPr lang="en-US" dirty="0" smtClean="0">
              <a:latin typeface="Garamond" panose="02020404030301010803" pitchFamily="18" charset="0"/>
            </a:endParaRPr>
          </a:p>
          <a:p>
            <a:pPr marL="0" indent="0">
              <a:buNone/>
            </a:pPr>
            <a:endParaRPr lang="en-US" dirty="0" smtClean="0">
              <a:latin typeface="Garamond" panose="02020404030301010803" pitchFamily="18" charset="0"/>
            </a:endParaRPr>
          </a:p>
          <a:p>
            <a:endParaRPr lang="en-US" dirty="0"/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15727" cy="6081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81164"/>
            <a:ext cx="9144000" cy="776836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1216" y="1849957"/>
            <a:ext cx="2143125" cy="2143125"/>
          </a:xfrm>
          <a:prstGeom prst="rect">
            <a:avLst/>
          </a:prstGeom>
        </p:spPr>
      </p:pic>
      <p:pic>
        <p:nvPicPr>
          <p:cNvPr id="5122" name="Imagem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06" b="17233"/>
          <a:stretch>
            <a:fillRect/>
          </a:stretch>
        </p:blipFill>
        <p:spPr bwMode="auto">
          <a:xfrm>
            <a:off x="8096384" y="5376314"/>
            <a:ext cx="1057275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6067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6420"/>
            <a:ext cx="9144000" cy="611579"/>
          </a:xfrm>
          <a:prstGeom prst="rect">
            <a:avLst/>
          </a:prstGeom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30" y="0"/>
            <a:ext cx="746078" cy="61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830280" y="408922"/>
            <a:ext cx="6859785" cy="1020762"/>
          </a:xfrm>
        </p:spPr>
        <p:txBody>
          <a:bodyPr/>
          <a:lstStyle/>
          <a:p>
            <a:pPr algn="ctr"/>
            <a:r>
              <a:rPr lang="en-US" dirty="0" err="1" smtClean="0">
                <a:latin typeface="Garamond" panose="02020404030301010803" pitchFamily="18" charset="0"/>
              </a:rPr>
              <a:t>Problemática</a:t>
            </a:r>
            <a:r>
              <a:rPr lang="en-US" dirty="0" smtClean="0">
                <a:latin typeface="Garamond" panose="02020404030301010803" pitchFamily="18" charset="0"/>
              </a:rPr>
              <a:t> de </a:t>
            </a:r>
            <a:r>
              <a:rPr lang="en-US" dirty="0" err="1" smtClean="0">
                <a:latin typeface="Garamond" panose="02020404030301010803" pitchFamily="18" charset="0"/>
              </a:rPr>
              <a:t>Alinhamento</a:t>
            </a:r>
            <a:r>
              <a:rPr lang="en-US" dirty="0" smtClean="0">
                <a:latin typeface="Garamond" panose="02020404030301010803" pitchFamily="18" charset="0"/>
              </a:rPr>
              <a:t> do FORGES: utopia?</a:t>
            </a:r>
            <a:endParaRPr lang="en-US" dirty="0">
              <a:latin typeface="Garamond" panose="02020404030301010803" pitchFamily="18" charset="0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sz="half" idx="1"/>
          </p:nvPr>
        </p:nvSpPr>
        <p:spPr>
          <a:xfrm>
            <a:off x="533400" y="1429684"/>
            <a:ext cx="3726773" cy="5064694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en-US" dirty="0" smtClean="0">
                <a:latin typeface="Garamond" panose="02020404030301010803" pitchFamily="18" charset="0"/>
              </a:rPr>
              <a:t>É </a:t>
            </a:r>
            <a:r>
              <a:rPr lang="en-US" dirty="0" err="1" smtClean="0">
                <a:latin typeface="Garamond" panose="02020404030301010803" pitchFamily="18" charset="0"/>
              </a:rPr>
              <a:t>possível</a:t>
            </a:r>
            <a:r>
              <a:rPr lang="en-US" dirty="0" smtClean="0">
                <a:latin typeface="Garamond" panose="02020404030301010803" pitchFamily="18" charset="0"/>
              </a:rPr>
              <a:t> um </a:t>
            </a:r>
            <a:r>
              <a:rPr lang="en-US" dirty="0" err="1" smtClean="0">
                <a:latin typeface="Garamond" panose="02020404030301010803" pitchFamily="18" charset="0"/>
              </a:rPr>
              <a:t>projecto</a:t>
            </a:r>
            <a:r>
              <a:rPr lang="en-US" dirty="0">
                <a:latin typeface="Garamond" panose="02020404030301010803" pitchFamily="18" charset="0"/>
              </a:rPr>
              <a:t> </a:t>
            </a:r>
            <a:r>
              <a:rPr lang="en-US" dirty="0" smtClean="0">
                <a:latin typeface="Garamond" panose="02020404030301010803" pitchFamily="18" charset="0"/>
              </a:rPr>
              <a:t>entre as IES (FORGES) com bases de </a:t>
            </a:r>
            <a:r>
              <a:rPr lang="en-US" dirty="0" err="1" smtClean="0">
                <a:latin typeface="Garamond" panose="02020404030301010803" pitchFamily="18" charset="0"/>
              </a:rPr>
              <a:t>culturas</a:t>
            </a:r>
            <a:r>
              <a:rPr lang="en-US" dirty="0" smtClean="0">
                <a:latin typeface="Garamond" panose="02020404030301010803" pitchFamily="18" charset="0"/>
              </a:rPr>
              <a:t> </a:t>
            </a:r>
            <a:r>
              <a:rPr lang="en-US" dirty="0" err="1" smtClean="0">
                <a:latin typeface="Garamond" panose="02020404030301010803" pitchFamily="18" charset="0"/>
              </a:rPr>
              <a:t>académica</a:t>
            </a:r>
            <a:r>
              <a:rPr lang="en-US" dirty="0" smtClean="0">
                <a:latin typeface="Garamond" panose="02020404030301010803" pitchFamily="18" charset="0"/>
              </a:rPr>
              <a:t> </a:t>
            </a:r>
            <a:r>
              <a:rPr lang="en-US" dirty="0" err="1" smtClean="0">
                <a:latin typeface="Garamond" panose="02020404030301010803" pitchFamily="18" charset="0"/>
              </a:rPr>
              <a:t>diversificadas</a:t>
            </a:r>
            <a:r>
              <a:rPr lang="en-US" dirty="0" smtClean="0">
                <a:latin typeface="Garamond" panose="02020404030301010803" pitchFamily="18" charset="0"/>
              </a:rPr>
              <a:t>?</a:t>
            </a:r>
          </a:p>
          <a:p>
            <a:pPr algn="just"/>
            <a:r>
              <a:rPr lang="en-US" dirty="0" err="1" smtClean="0">
                <a:latin typeface="Garamond" panose="02020404030301010803" pitchFamily="18" charset="0"/>
              </a:rPr>
              <a:t>Estaremos</a:t>
            </a:r>
            <a:r>
              <a:rPr lang="en-US" dirty="0" smtClean="0">
                <a:latin typeface="Garamond" panose="02020404030301010803" pitchFamily="18" charset="0"/>
              </a:rPr>
              <a:t>  a </a:t>
            </a:r>
            <a:r>
              <a:rPr lang="en-US" dirty="0" err="1" smtClean="0">
                <a:latin typeface="Garamond" panose="02020404030301010803" pitchFamily="18" charset="0"/>
              </a:rPr>
              <a:t>pensar</a:t>
            </a:r>
            <a:r>
              <a:rPr lang="en-US" dirty="0" smtClean="0">
                <a:latin typeface="Garamond" panose="02020404030301010803" pitchFamily="18" charset="0"/>
              </a:rPr>
              <a:t> no </a:t>
            </a:r>
            <a:r>
              <a:rPr lang="en-US" dirty="0" err="1" smtClean="0">
                <a:latin typeface="Garamond" panose="02020404030301010803" pitchFamily="18" charset="0"/>
              </a:rPr>
              <a:t>paradigma</a:t>
            </a:r>
            <a:r>
              <a:rPr lang="en-US" dirty="0" smtClean="0">
                <a:latin typeface="Garamond" panose="02020404030301010803" pitchFamily="18" charset="0"/>
              </a:rPr>
              <a:t> </a:t>
            </a:r>
            <a:r>
              <a:rPr lang="en-US" dirty="0" err="1">
                <a:latin typeface="Garamond" panose="02020404030301010803" pitchFamily="18" charset="0"/>
              </a:rPr>
              <a:t>u</a:t>
            </a:r>
            <a:r>
              <a:rPr lang="en-US" dirty="0" err="1" smtClean="0">
                <a:latin typeface="Garamond" panose="02020404030301010803" pitchFamily="18" charset="0"/>
              </a:rPr>
              <a:t>nião</a:t>
            </a:r>
            <a:r>
              <a:rPr lang="en-US" dirty="0" smtClean="0">
                <a:latin typeface="Garamond" panose="02020404030301010803" pitchFamily="18" charset="0"/>
              </a:rPr>
              <a:t> da (multi)</a:t>
            </a:r>
            <a:r>
              <a:rPr lang="en-US" dirty="0" err="1" smtClean="0">
                <a:latin typeface="Garamond" panose="02020404030301010803" pitchFamily="18" charset="0"/>
              </a:rPr>
              <a:t>diversidade</a:t>
            </a:r>
            <a:r>
              <a:rPr lang="en-US" dirty="0" smtClean="0">
                <a:latin typeface="Garamond" panose="02020404030301010803" pitchFamily="18" charset="0"/>
              </a:rPr>
              <a:t>!!</a:t>
            </a:r>
          </a:p>
          <a:p>
            <a:pPr algn="just"/>
            <a:r>
              <a:rPr lang="en-US" dirty="0" smtClean="0">
                <a:latin typeface="Garamond" panose="02020404030301010803" pitchFamily="18" charset="0"/>
              </a:rPr>
              <a:t>O que </a:t>
            </a:r>
            <a:r>
              <a:rPr lang="en-US" dirty="0" err="1" smtClean="0">
                <a:latin typeface="Garamond" panose="02020404030301010803" pitchFamily="18" charset="0"/>
              </a:rPr>
              <a:t>seria</a:t>
            </a:r>
            <a:r>
              <a:rPr lang="en-US" dirty="0" smtClean="0">
                <a:latin typeface="Garamond" panose="02020404030301010803" pitchFamily="18" charset="0"/>
              </a:rPr>
              <a:t> </a:t>
            </a:r>
            <a:r>
              <a:rPr lang="en-US" dirty="0" err="1" smtClean="0">
                <a:latin typeface="Garamond" panose="02020404030301010803" pitchFamily="18" charset="0"/>
              </a:rPr>
              <a:t>Cultura</a:t>
            </a:r>
            <a:r>
              <a:rPr lang="en-US" dirty="0" smtClean="0">
                <a:latin typeface="Garamond" panose="02020404030301010803" pitchFamily="18" charset="0"/>
              </a:rPr>
              <a:t> </a:t>
            </a:r>
            <a:r>
              <a:rPr lang="en-US" dirty="0" err="1" smtClean="0">
                <a:latin typeface="Garamond" panose="02020404030301010803" pitchFamily="18" charset="0"/>
              </a:rPr>
              <a:t>académica</a:t>
            </a:r>
            <a:r>
              <a:rPr lang="en-US" dirty="0" smtClean="0">
                <a:latin typeface="Garamond" panose="02020404030301010803" pitchFamily="18" charset="0"/>
              </a:rPr>
              <a:t>? O que é </a:t>
            </a:r>
            <a:r>
              <a:rPr lang="en-US" dirty="0" err="1" smtClean="0">
                <a:latin typeface="Garamond" panose="02020404030301010803" pitchFamily="18" charset="0"/>
              </a:rPr>
              <a:t>qualidade</a:t>
            </a:r>
            <a:r>
              <a:rPr lang="en-US" dirty="0" smtClean="0">
                <a:latin typeface="Garamond" panose="02020404030301010803" pitchFamily="18" charset="0"/>
              </a:rPr>
              <a:t> </a:t>
            </a:r>
            <a:r>
              <a:rPr lang="en-US" dirty="0" err="1" smtClean="0">
                <a:latin typeface="Garamond" panose="02020404030301010803" pitchFamily="18" charset="0"/>
              </a:rPr>
              <a:t>nas</a:t>
            </a:r>
            <a:r>
              <a:rPr lang="en-US" dirty="0" smtClean="0">
                <a:latin typeface="Garamond" panose="02020404030301010803" pitchFamily="18" charset="0"/>
              </a:rPr>
              <a:t> IES no </a:t>
            </a:r>
            <a:r>
              <a:rPr lang="en-US" dirty="0" err="1" smtClean="0">
                <a:latin typeface="Garamond" panose="02020404030301010803" pitchFamily="18" charset="0"/>
              </a:rPr>
              <a:t>quotidiano</a:t>
            </a:r>
            <a:r>
              <a:rPr lang="en-US" dirty="0" smtClean="0">
                <a:latin typeface="Garamond" panose="02020404030301010803" pitchFamily="18" charset="0"/>
              </a:rPr>
              <a:t> das </a:t>
            </a:r>
            <a:r>
              <a:rPr lang="en-US" dirty="0" err="1" smtClean="0">
                <a:latin typeface="Garamond" panose="02020404030301010803" pitchFamily="18" charset="0"/>
              </a:rPr>
              <a:t>mesmas</a:t>
            </a:r>
            <a:r>
              <a:rPr lang="en-US" dirty="0" smtClean="0">
                <a:latin typeface="Garamond" panose="02020404030301010803" pitchFamily="18" charset="0"/>
              </a:rPr>
              <a:t>?</a:t>
            </a:r>
          </a:p>
          <a:p>
            <a:pPr algn="just"/>
            <a:r>
              <a:rPr lang="en-US" dirty="0" smtClean="0">
                <a:latin typeface="Garamond" panose="02020404030301010803" pitchFamily="18" charset="0"/>
              </a:rPr>
              <a:t>Como </a:t>
            </a:r>
            <a:r>
              <a:rPr lang="en-US" dirty="0" err="1" smtClean="0">
                <a:latin typeface="Garamond" panose="02020404030301010803" pitchFamily="18" charset="0"/>
              </a:rPr>
              <a:t>funciona</a:t>
            </a:r>
            <a:r>
              <a:rPr lang="en-US" dirty="0" smtClean="0">
                <a:latin typeface="Garamond" panose="02020404030301010803" pitchFamily="18" charset="0"/>
              </a:rPr>
              <a:t> a </a:t>
            </a:r>
            <a:r>
              <a:rPr lang="en-US" dirty="0" err="1" smtClean="0">
                <a:latin typeface="Garamond" panose="02020404030301010803" pitchFamily="18" charset="0"/>
              </a:rPr>
              <a:t>mobilidade</a:t>
            </a:r>
            <a:r>
              <a:rPr lang="en-US" dirty="0" smtClean="0">
                <a:latin typeface="Garamond" panose="02020404030301010803" pitchFamily="18" charset="0"/>
              </a:rPr>
              <a:t> </a:t>
            </a:r>
            <a:r>
              <a:rPr lang="en-US" dirty="0" err="1" smtClean="0">
                <a:latin typeface="Garamond" panose="02020404030301010803" pitchFamily="18" charset="0"/>
              </a:rPr>
              <a:t>epistémica</a:t>
            </a:r>
            <a:r>
              <a:rPr lang="en-US" dirty="0" smtClean="0">
                <a:latin typeface="Garamond" panose="02020404030301010803" pitchFamily="18" charset="0"/>
              </a:rPr>
              <a:t> entre </a:t>
            </a:r>
            <a:r>
              <a:rPr lang="en-US" dirty="0" err="1" smtClean="0">
                <a:latin typeface="Garamond" panose="02020404030301010803" pitchFamily="18" charset="0"/>
              </a:rPr>
              <a:t>os</a:t>
            </a:r>
            <a:r>
              <a:rPr lang="en-US" dirty="0" smtClean="0">
                <a:latin typeface="Garamond" panose="02020404030301010803" pitchFamily="18" charset="0"/>
              </a:rPr>
              <a:t> </a:t>
            </a:r>
            <a:r>
              <a:rPr lang="en-US" dirty="0" err="1" smtClean="0">
                <a:latin typeface="Garamond" panose="02020404030301010803" pitchFamily="18" charset="0"/>
              </a:rPr>
              <a:t>membros</a:t>
            </a:r>
            <a:r>
              <a:rPr lang="en-US" dirty="0" smtClean="0">
                <a:latin typeface="Garamond" panose="02020404030301010803" pitchFamily="18" charset="0"/>
              </a:rPr>
              <a:t> do FORGES </a:t>
            </a:r>
            <a:r>
              <a:rPr lang="en-US" dirty="0" err="1" smtClean="0">
                <a:latin typeface="Garamond" panose="02020404030301010803" pitchFamily="18" charset="0"/>
              </a:rPr>
              <a:t>ou</a:t>
            </a:r>
            <a:r>
              <a:rPr lang="en-US" dirty="0" smtClean="0">
                <a:latin typeface="Garamond" panose="02020404030301010803" pitchFamily="18" charset="0"/>
              </a:rPr>
              <a:t> </a:t>
            </a:r>
            <a:r>
              <a:rPr lang="en-US" dirty="0" err="1" smtClean="0">
                <a:latin typeface="Garamond" panose="02020404030301010803" pitchFamily="18" charset="0"/>
              </a:rPr>
              <a:t>melhor</a:t>
            </a:r>
            <a:r>
              <a:rPr lang="en-US" dirty="0" smtClean="0">
                <a:latin typeface="Garamond" panose="02020404030301010803" pitchFamily="18" charset="0"/>
              </a:rPr>
              <a:t>, </a:t>
            </a:r>
            <a:r>
              <a:rPr lang="en-US" dirty="0" err="1" smtClean="0">
                <a:latin typeface="Garamond" panose="02020404030301010803" pitchFamily="18" charset="0"/>
              </a:rPr>
              <a:t>os</a:t>
            </a:r>
            <a:r>
              <a:rPr lang="en-US" dirty="0" smtClean="0">
                <a:latin typeface="Garamond" panose="02020404030301010803" pitchFamily="18" charset="0"/>
              </a:rPr>
              <a:t> </a:t>
            </a:r>
            <a:r>
              <a:rPr lang="en-US" dirty="0" err="1" smtClean="0">
                <a:latin typeface="Garamond" panose="02020404030301010803" pitchFamily="18" charset="0"/>
              </a:rPr>
              <a:t>académicos</a:t>
            </a:r>
            <a:r>
              <a:rPr lang="en-US" dirty="0" smtClean="0">
                <a:latin typeface="Garamond" panose="02020404030301010803" pitchFamily="18" charset="0"/>
              </a:rPr>
              <a:t> </a:t>
            </a:r>
            <a:r>
              <a:rPr lang="en-US" dirty="0" err="1" smtClean="0">
                <a:latin typeface="Garamond" panose="02020404030301010803" pitchFamily="18" charset="0"/>
              </a:rPr>
              <a:t>circulam</a:t>
            </a:r>
            <a:r>
              <a:rPr lang="en-US" dirty="0" smtClean="0">
                <a:latin typeface="Garamond" panose="02020404030301010803" pitchFamily="18" charset="0"/>
              </a:rPr>
              <a:t> </a:t>
            </a:r>
            <a:r>
              <a:rPr lang="en-US" dirty="0" err="1" smtClean="0">
                <a:latin typeface="Garamond" panose="02020404030301010803" pitchFamily="18" charset="0"/>
              </a:rPr>
              <a:t>nas</a:t>
            </a:r>
            <a:r>
              <a:rPr lang="en-US" dirty="0" smtClean="0">
                <a:latin typeface="Garamond" panose="02020404030301010803" pitchFamily="18" charset="0"/>
              </a:rPr>
              <a:t> </a:t>
            </a:r>
            <a:r>
              <a:rPr lang="en-US" dirty="0" err="1" smtClean="0">
                <a:latin typeface="Garamond" panose="02020404030301010803" pitchFamily="18" charset="0"/>
              </a:rPr>
              <a:t>várias</a:t>
            </a:r>
            <a:r>
              <a:rPr lang="en-US" dirty="0" smtClean="0">
                <a:latin typeface="Garamond" panose="02020404030301010803" pitchFamily="18" charset="0"/>
              </a:rPr>
              <a:t> IES </a:t>
            </a:r>
            <a:r>
              <a:rPr lang="en-US" dirty="0" err="1" smtClean="0">
                <a:latin typeface="Garamond" panose="02020404030301010803" pitchFamily="18" charset="0"/>
              </a:rPr>
              <a:t>membros</a:t>
            </a:r>
            <a:r>
              <a:rPr lang="en-US" dirty="0" smtClean="0">
                <a:latin typeface="Garamond" panose="02020404030301010803" pitchFamily="18" charset="0"/>
              </a:rPr>
              <a:t>? </a:t>
            </a:r>
            <a:r>
              <a:rPr lang="en-US" dirty="0" err="1" smtClean="0">
                <a:latin typeface="Garamond" panose="02020404030301010803" pitchFamily="18" charset="0"/>
              </a:rPr>
              <a:t>Existem</a:t>
            </a:r>
            <a:r>
              <a:rPr lang="en-US" dirty="0" smtClean="0">
                <a:latin typeface="Garamond" panose="02020404030301010803" pitchFamily="18" charset="0"/>
              </a:rPr>
              <a:t> </a:t>
            </a:r>
            <a:r>
              <a:rPr lang="en-US" dirty="0" err="1" smtClean="0">
                <a:latin typeface="Garamond" panose="02020404030301010803" pitchFamily="18" charset="0"/>
              </a:rPr>
              <a:t>projectos</a:t>
            </a:r>
            <a:r>
              <a:rPr lang="en-US" dirty="0" smtClean="0">
                <a:latin typeface="Garamond" panose="02020404030301010803" pitchFamily="18" charset="0"/>
              </a:rPr>
              <a:t> </a:t>
            </a:r>
            <a:r>
              <a:rPr lang="en-US" dirty="0" err="1" smtClean="0">
                <a:latin typeface="Garamond" panose="02020404030301010803" pitchFamily="18" charset="0"/>
              </a:rPr>
              <a:t>ou</a:t>
            </a:r>
            <a:r>
              <a:rPr lang="en-US" dirty="0" smtClean="0">
                <a:latin typeface="Garamond" panose="02020404030301010803" pitchFamily="18" charset="0"/>
              </a:rPr>
              <a:t> </a:t>
            </a:r>
            <a:r>
              <a:rPr lang="en-US" dirty="0" err="1" smtClean="0">
                <a:latin typeface="Garamond" panose="02020404030301010803" pitchFamily="18" charset="0"/>
              </a:rPr>
              <a:t>linhas</a:t>
            </a:r>
            <a:r>
              <a:rPr lang="en-US" dirty="0" smtClean="0">
                <a:latin typeface="Garamond" panose="02020404030301010803" pitchFamily="18" charset="0"/>
              </a:rPr>
              <a:t> de </a:t>
            </a:r>
            <a:r>
              <a:rPr lang="en-US" dirty="0" err="1" smtClean="0">
                <a:latin typeface="Garamond" panose="02020404030301010803" pitchFamily="18" charset="0"/>
              </a:rPr>
              <a:t>pesquisas</a:t>
            </a:r>
            <a:r>
              <a:rPr lang="en-US" dirty="0" smtClean="0">
                <a:latin typeface="Garamond" panose="02020404030301010803" pitchFamily="18" charset="0"/>
              </a:rPr>
              <a:t> </a:t>
            </a:r>
            <a:r>
              <a:rPr lang="en-US" dirty="0" err="1" smtClean="0">
                <a:latin typeface="Garamond" panose="02020404030301010803" pitchFamily="18" charset="0"/>
              </a:rPr>
              <a:t>comuns</a:t>
            </a:r>
            <a:r>
              <a:rPr lang="en-US" dirty="0" smtClean="0">
                <a:latin typeface="Garamond" panose="02020404030301010803" pitchFamily="18" charset="0"/>
              </a:rPr>
              <a:t> </a:t>
            </a:r>
            <a:r>
              <a:rPr lang="en-US" dirty="0" err="1" smtClean="0">
                <a:latin typeface="Garamond" panose="02020404030301010803" pitchFamily="18" charset="0"/>
              </a:rPr>
              <a:t>na</a:t>
            </a:r>
            <a:r>
              <a:rPr lang="en-US" dirty="0" smtClean="0">
                <a:latin typeface="Garamond" panose="02020404030301010803" pitchFamily="18" charset="0"/>
              </a:rPr>
              <a:t> </a:t>
            </a:r>
            <a:r>
              <a:rPr lang="en-US" dirty="0" err="1" smtClean="0">
                <a:latin typeface="Garamond" panose="02020404030301010803" pitchFamily="18" charset="0"/>
              </a:rPr>
              <a:t>diversidade</a:t>
            </a:r>
            <a:r>
              <a:rPr lang="en-US" dirty="0" smtClean="0">
                <a:latin typeface="Garamond" panose="02020404030301010803" pitchFamily="18" charset="0"/>
              </a:rPr>
              <a:t>?</a:t>
            </a:r>
          </a:p>
          <a:p>
            <a:pPr algn="just"/>
            <a:r>
              <a:rPr lang="en-US" dirty="0" err="1" smtClean="0">
                <a:latin typeface="Garamond" panose="02020404030301010803" pitchFamily="18" charset="0"/>
              </a:rPr>
              <a:t>Existe</a:t>
            </a:r>
            <a:r>
              <a:rPr lang="en-US" dirty="0" smtClean="0">
                <a:latin typeface="Garamond" panose="02020404030301010803" pitchFamily="18" charset="0"/>
              </a:rPr>
              <a:t> a agenda </a:t>
            </a:r>
            <a:r>
              <a:rPr lang="en-US" dirty="0" err="1" smtClean="0">
                <a:latin typeface="Garamond" panose="02020404030301010803" pitchFamily="18" charset="0"/>
              </a:rPr>
              <a:t>gestão</a:t>
            </a:r>
            <a:r>
              <a:rPr lang="en-US" dirty="0" smtClean="0">
                <a:latin typeface="Garamond" panose="02020404030301010803" pitchFamily="18" charset="0"/>
              </a:rPr>
              <a:t>, </a:t>
            </a:r>
            <a:r>
              <a:rPr lang="en-US" dirty="0" err="1" smtClean="0">
                <a:latin typeface="Garamond" panose="02020404030301010803" pitchFamily="18" charset="0"/>
              </a:rPr>
              <a:t>liderança</a:t>
            </a:r>
            <a:r>
              <a:rPr lang="en-US" dirty="0" smtClean="0">
                <a:latin typeface="Garamond" panose="02020404030301010803" pitchFamily="18" charset="0"/>
              </a:rPr>
              <a:t> e </a:t>
            </a:r>
            <a:r>
              <a:rPr lang="en-US" dirty="0" err="1" smtClean="0">
                <a:latin typeface="Garamond" panose="02020404030301010803" pitchFamily="18" charset="0"/>
              </a:rPr>
              <a:t>género</a:t>
            </a:r>
            <a:r>
              <a:rPr lang="en-US" dirty="0" smtClean="0">
                <a:latin typeface="Garamond" panose="02020404030301010803" pitchFamily="18" charset="0"/>
              </a:rPr>
              <a:t> </a:t>
            </a:r>
            <a:r>
              <a:rPr lang="en-US" dirty="0" err="1" smtClean="0">
                <a:latin typeface="Garamond" panose="02020404030301010803" pitchFamily="18" charset="0"/>
              </a:rPr>
              <a:t>nas</a:t>
            </a:r>
            <a:r>
              <a:rPr lang="en-US" dirty="0" smtClean="0">
                <a:latin typeface="Garamond" panose="02020404030301010803" pitchFamily="18" charset="0"/>
              </a:rPr>
              <a:t> IES, </a:t>
            </a:r>
            <a:r>
              <a:rPr lang="en-US" dirty="0" err="1" smtClean="0">
                <a:latin typeface="Garamond" panose="02020404030301010803" pitchFamily="18" charset="0"/>
              </a:rPr>
              <a:t>ou</a:t>
            </a:r>
            <a:r>
              <a:rPr lang="en-US" dirty="0" smtClean="0">
                <a:latin typeface="Garamond" panose="02020404030301010803" pitchFamily="18" charset="0"/>
              </a:rPr>
              <a:t> </a:t>
            </a:r>
            <a:r>
              <a:rPr lang="en-US" dirty="0" err="1" smtClean="0">
                <a:latin typeface="Garamond" panose="02020404030301010803" pitchFamily="18" charset="0"/>
              </a:rPr>
              <a:t>seja</a:t>
            </a:r>
            <a:r>
              <a:rPr lang="en-US" dirty="0" smtClean="0">
                <a:latin typeface="Garamond" panose="02020404030301010803" pitchFamily="18" charset="0"/>
              </a:rPr>
              <a:t>, o que </a:t>
            </a:r>
            <a:r>
              <a:rPr lang="en-US" dirty="0" err="1" smtClean="0">
                <a:latin typeface="Garamond" panose="02020404030301010803" pitchFamily="18" charset="0"/>
              </a:rPr>
              <a:t>faz</a:t>
            </a:r>
            <a:r>
              <a:rPr lang="en-US" dirty="0" smtClean="0">
                <a:latin typeface="Garamond" panose="02020404030301010803" pitchFamily="18" charset="0"/>
              </a:rPr>
              <a:t> </a:t>
            </a:r>
            <a:r>
              <a:rPr lang="en-US" dirty="0" err="1" smtClean="0">
                <a:latin typeface="Garamond" panose="02020404030301010803" pitchFamily="18" charset="0"/>
              </a:rPr>
              <a:t>ou</a:t>
            </a:r>
            <a:r>
              <a:rPr lang="en-US" dirty="0" smtClean="0">
                <a:latin typeface="Garamond" panose="02020404030301010803" pitchFamily="18" charset="0"/>
              </a:rPr>
              <a:t> </a:t>
            </a:r>
            <a:r>
              <a:rPr lang="en-US" dirty="0" err="1" smtClean="0">
                <a:latin typeface="Garamond" panose="02020404030301010803" pitchFamily="18" charset="0"/>
              </a:rPr>
              <a:t>pode</a:t>
            </a:r>
            <a:r>
              <a:rPr lang="en-US" dirty="0" smtClean="0">
                <a:latin typeface="Garamond" panose="02020404030301010803" pitchFamily="18" charset="0"/>
              </a:rPr>
              <a:t> </a:t>
            </a:r>
            <a:r>
              <a:rPr lang="en-US" dirty="0" err="1" smtClean="0">
                <a:latin typeface="Garamond" panose="02020404030301010803" pitchFamily="18" charset="0"/>
              </a:rPr>
              <a:t>fazer</a:t>
            </a:r>
            <a:r>
              <a:rPr lang="en-US" dirty="0" smtClean="0">
                <a:latin typeface="Garamond" panose="02020404030301010803" pitchFamily="18" charset="0"/>
              </a:rPr>
              <a:t> o FORGES? 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half" idx="2"/>
          </p:nvPr>
        </p:nvSpPr>
        <p:spPr>
          <a:xfrm>
            <a:off x="4290224" y="2133600"/>
            <a:ext cx="4457669" cy="4864883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en-US" dirty="0" smtClean="0">
                <a:latin typeface="Garamond" panose="02020404030301010803" pitchFamily="18" charset="0"/>
              </a:rPr>
              <a:t>Como </a:t>
            </a:r>
            <a:r>
              <a:rPr lang="en-US" dirty="0" err="1" smtClean="0">
                <a:latin typeface="Garamond" panose="02020404030301010803" pitchFamily="18" charset="0"/>
              </a:rPr>
              <a:t>funciona</a:t>
            </a:r>
            <a:r>
              <a:rPr lang="en-US" dirty="0" smtClean="0">
                <a:latin typeface="Garamond" panose="02020404030301010803" pitchFamily="18" charset="0"/>
              </a:rPr>
              <a:t> </a:t>
            </a:r>
            <a:r>
              <a:rPr lang="en-US" dirty="0" err="1" smtClean="0">
                <a:latin typeface="Garamond" panose="02020404030301010803" pitchFamily="18" charset="0"/>
              </a:rPr>
              <a:t>autonomia</a:t>
            </a:r>
            <a:r>
              <a:rPr lang="en-US" dirty="0" smtClean="0">
                <a:latin typeface="Garamond" panose="02020404030301010803" pitchFamily="18" charset="0"/>
              </a:rPr>
              <a:t> </a:t>
            </a:r>
            <a:r>
              <a:rPr lang="en-US" dirty="0" err="1" smtClean="0">
                <a:latin typeface="Garamond" panose="02020404030301010803" pitchFamily="18" charset="0"/>
              </a:rPr>
              <a:t>académica</a:t>
            </a:r>
            <a:r>
              <a:rPr lang="en-US" dirty="0" smtClean="0">
                <a:latin typeface="Garamond" panose="02020404030301010803" pitchFamily="18" charset="0"/>
              </a:rPr>
              <a:t> </a:t>
            </a:r>
            <a:r>
              <a:rPr lang="en-US" dirty="0" err="1" smtClean="0">
                <a:latin typeface="Garamond" panose="02020404030301010803" pitchFamily="18" charset="0"/>
              </a:rPr>
              <a:t>num</a:t>
            </a:r>
            <a:r>
              <a:rPr lang="en-US" dirty="0" smtClean="0">
                <a:latin typeface="Garamond" panose="02020404030301010803" pitchFamily="18" charset="0"/>
              </a:rPr>
              <a:t> </a:t>
            </a:r>
            <a:r>
              <a:rPr lang="en-US" dirty="0" err="1" smtClean="0">
                <a:latin typeface="Garamond" panose="02020404030301010803" pitchFamily="18" charset="0"/>
              </a:rPr>
              <a:t>projecto</a:t>
            </a:r>
            <a:r>
              <a:rPr lang="en-US" dirty="0" smtClean="0">
                <a:latin typeface="Garamond" panose="02020404030301010803" pitchFamily="18" charset="0"/>
              </a:rPr>
              <a:t> </a:t>
            </a:r>
            <a:r>
              <a:rPr lang="en-US" dirty="0" err="1" smtClean="0">
                <a:latin typeface="Garamond" panose="02020404030301010803" pitchFamily="18" charset="0"/>
              </a:rPr>
              <a:t>conjunto</a:t>
            </a:r>
            <a:r>
              <a:rPr lang="en-US" dirty="0" smtClean="0">
                <a:latin typeface="Garamond" panose="02020404030301010803" pitchFamily="18" charset="0"/>
              </a:rPr>
              <a:t> multi-</a:t>
            </a:r>
            <a:r>
              <a:rPr lang="en-US" dirty="0" err="1" smtClean="0">
                <a:latin typeface="Garamond" panose="02020404030301010803" pitchFamily="18" charset="0"/>
              </a:rPr>
              <a:t>culturalista</a:t>
            </a:r>
            <a:r>
              <a:rPr lang="en-US" dirty="0" smtClean="0">
                <a:latin typeface="Garamond" panose="02020404030301010803" pitchFamily="18" charset="0"/>
              </a:rPr>
              <a:t>?</a:t>
            </a:r>
          </a:p>
          <a:p>
            <a:pPr algn="just"/>
            <a:r>
              <a:rPr lang="en-US" dirty="0" err="1" smtClean="0">
                <a:latin typeface="Garamond" panose="02020404030301010803" pitchFamily="18" charset="0"/>
              </a:rPr>
              <a:t>Estaremos</a:t>
            </a:r>
            <a:r>
              <a:rPr lang="en-US" dirty="0" smtClean="0">
                <a:latin typeface="Garamond" panose="02020404030301010803" pitchFamily="18" charset="0"/>
              </a:rPr>
              <a:t> a </a:t>
            </a:r>
            <a:r>
              <a:rPr lang="en-US" dirty="0" err="1" smtClean="0">
                <a:latin typeface="Garamond" panose="02020404030301010803" pitchFamily="18" charset="0"/>
              </a:rPr>
              <a:t>capitalizar</a:t>
            </a:r>
            <a:r>
              <a:rPr lang="en-US" dirty="0" smtClean="0">
                <a:latin typeface="Garamond" panose="02020404030301010803" pitchFamily="18" charset="0"/>
              </a:rPr>
              <a:t> </a:t>
            </a:r>
            <a:r>
              <a:rPr lang="en-US" dirty="0" err="1" smtClean="0">
                <a:latin typeface="Garamond" panose="02020404030301010803" pitchFamily="18" charset="0"/>
              </a:rPr>
              <a:t>esta</a:t>
            </a:r>
            <a:r>
              <a:rPr lang="en-US" dirty="0" smtClean="0">
                <a:latin typeface="Garamond" panose="02020404030301010803" pitchFamily="18" charset="0"/>
              </a:rPr>
              <a:t> </a:t>
            </a:r>
            <a:r>
              <a:rPr lang="en-US" dirty="0" err="1" smtClean="0">
                <a:latin typeface="Garamond" panose="02020404030301010803" pitchFamily="18" charset="0"/>
              </a:rPr>
              <a:t>riqueça</a:t>
            </a:r>
            <a:r>
              <a:rPr lang="en-US" dirty="0" smtClean="0">
                <a:latin typeface="Garamond" panose="02020404030301010803" pitchFamily="18" charset="0"/>
              </a:rPr>
              <a:t> </a:t>
            </a:r>
            <a:r>
              <a:rPr lang="en-US" dirty="0" err="1" smtClean="0">
                <a:latin typeface="Garamond" panose="02020404030301010803" pitchFamily="18" charset="0"/>
              </a:rPr>
              <a:t>culturalista</a:t>
            </a:r>
            <a:r>
              <a:rPr lang="en-US" dirty="0" smtClean="0">
                <a:latin typeface="Garamond" panose="02020404030301010803" pitchFamily="18" charset="0"/>
              </a:rPr>
              <a:t> </a:t>
            </a:r>
            <a:r>
              <a:rPr lang="en-US" dirty="0" err="1" smtClean="0">
                <a:latin typeface="Garamond" panose="02020404030301010803" pitchFamily="18" charset="0"/>
              </a:rPr>
              <a:t>ou</a:t>
            </a:r>
            <a:r>
              <a:rPr lang="en-US" dirty="0" smtClean="0">
                <a:latin typeface="Garamond" panose="02020404030301010803" pitchFamily="18" charset="0"/>
              </a:rPr>
              <a:t> </a:t>
            </a:r>
            <a:r>
              <a:rPr lang="en-US" dirty="0" err="1" smtClean="0">
                <a:latin typeface="Garamond" panose="02020404030301010803" pitchFamily="18" charset="0"/>
              </a:rPr>
              <a:t>pautamos</a:t>
            </a:r>
            <a:r>
              <a:rPr lang="en-US" dirty="0" smtClean="0">
                <a:latin typeface="Garamond" panose="02020404030301010803" pitchFamily="18" charset="0"/>
              </a:rPr>
              <a:t> </a:t>
            </a:r>
            <a:r>
              <a:rPr lang="en-US" dirty="0" err="1" smtClean="0">
                <a:latin typeface="Garamond" panose="02020404030301010803" pitchFamily="18" charset="0"/>
              </a:rPr>
              <a:t>por</a:t>
            </a:r>
            <a:r>
              <a:rPr lang="en-US" dirty="0" smtClean="0">
                <a:latin typeface="Garamond" panose="02020404030301010803" pitchFamily="18" charset="0"/>
              </a:rPr>
              <a:t> </a:t>
            </a:r>
            <a:r>
              <a:rPr lang="en-US" dirty="0" err="1" smtClean="0">
                <a:latin typeface="Garamond" panose="02020404030301010803" pitchFamily="18" charset="0"/>
              </a:rPr>
              <a:t>criar</a:t>
            </a:r>
            <a:r>
              <a:rPr lang="en-US" dirty="0" smtClean="0">
                <a:latin typeface="Garamond" panose="02020404030301010803" pitchFamily="18" charset="0"/>
              </a:rPr>
              <a:t> </a:t>
            </a:r>
            <a:r>
              <a:rPr lang="en-US" dirty="0" err="1" smtClean="0">
                <a:latin typeface="Garamond" panose="02020404030301010803" pitchFamily="18" charset="0"/>
              </a:rPr>
              <a:t>políticas</a:t>
            </a:r>
            <a:r>
              <a:rPr lang="en-US" dirty="0" smtClean="0">
                <a:latin typeface="Garamond" panose="02020404030301010803" pitchFamily="18" charset="0"/>
              </a:rPr>
              <a:t> </a:t>
            </a:r>
            <a:r>
              <a:rPr lang="en-US" dirty="0" err="1" smtClean="0">
                <a:latin typeface="Garamond" panose="02020404030301010803" pitchFamily="18" charset="0"/>
              </a:rPr>
              <a:t>rasas</a:t>
            </a:r>
            <a:r>
              <a:rPr lang="en-US" dirty="0" smtClean="0">
                <a:latin typeface="Garamond" panose="02020404030301010803" pitchFamily="18" charset="0"/>
              </a:rPr>
              <a:t>, </a:t>
            </a:r>
            <a:r>
              <a:rPr lang="en-US" dirty="0" err="1" smtClean="0">
                <a:latin typeface="Garamond" panose="02020404030301010803" pitchFamily="18" charset="0"/>
              </a:rPr>
              <a:t>lineares</a:t>
            </a:r>
            <a:r>
              <a:rPr lang="en-US" dirty="0" smtClean="0">
                <a:latin typeface="Garamond" panose="02020404030301010803" pitchFamily="18" charset="0"/>
              </a:rPr>
              <a:t> e </a:t>
            </a:r>
            <a:r>
              <a:rPr lang="en-US" dirty="0" err="1" smtClean="0">
                <a:latin typeface="Garamond" panose="02020404030301010803" pitchFamily="18" charset="0"/>
              </a:rPr>
              <a:t>fixas</a:t>
            </a:r>
            <a:r>
              <a:rPr lang="en-US" dirty="0" smtClean="0">
                <a:latin typeface="Garamond" panose="02020404030301010803" pitchFamily="18" charset="0"/>
              </a:rPr>
              <a:t>?</a:t>
            </a:r>
          </a:p>
          <a:p>
            <a:pPr algn="just"/>
            <a:r>
              <a:rPr lang="en-US" dirty="0" smtClean="0">
                <a:latin typeface="Garamond" panose="02020404030301010803" pitchFamily="18" charset="0"/>
              </a:rPr>
              <a:t>A </a:t>
            </a:r>
            <a:r>
              <a:rPr lang="en-US" dirty="0" err="1" smtClean="0">
                <a:latin typeface="Garamond" panose="02020404030301010803" pitchFamily="18" charset="0"/>
              </a:rPr>
              <a:t>crise</a:t>
            </a:r>
            <a:r>
              <a:rPr lang="en-US" dirty="0" smtClean="0">
                <a:latin typeface="Garamond" panose="02020404030301010803" pitchFamily="18" charset="0"/>
              </a:rPr>
              <a:t> de 2008 </a:t>
            </a:r>
            <a:r>
              <a:rPr lang="en-US" dirty="0" err="1" smtClean="0">
                <a:latin typeface="Garamond" panose="02020404030301010803" pitchFamily="18" charset="0"/>
              </a:rPr>
              <a:t>demorou</a:t>
            </a:r>
            <a:r>
              <a:rPr lang="en-US" dirty="0" smtClean="0">
                <a:latin typeface="Garamond" panose="02020404030301010803" pitchFamily="18" charset="0"/>
              </a:rPr>
              <a:t> mas </a:t>
            </a:r>
            <a:r>
              <a:rPr lang="en-US" dirty="0" err="1" smtClean="0">
                <a:latin typeface="Garamond" panose="02020404030301010803" pitchFamily="18" charset="0"/>
              </a:rPr>
              <a:t>chegou</a:t>
            </a:r>
            <a:r>
              <a:rPr lang="en-US" dirty="0" smtClean="0">
                <a:latin typeface="Garamond" panose="02020404030301010803" pitchFamily="18" charset="0"/>
              </a:rPr>
              <a:t> </a:t>
            </a:r>
            <a:r>
              <a:rPr lang="en-US" dirty="0" err="1" smtClean="0">
                <a:latin typeface="Garamond" panose="02020404030301010803" pitchFamily="18" charset="0"/>
              </a:rPr>
              <a:t>aos</a:t>
            </a:r>
            <a:r>
              <a:rPr lang="en-US" dirty="0" smtClean="0">
                <a:latin typeface="Garamond" panose="02020404030301010803" pitchFamily="18" charset="0"/>
              </a:rPr>
              <a:t> </a:t>
            </a:r>
            <a:r>
              <a:rPr lang="en-US" dirty="0" err="1" smtClean="0">
                <a:latin typeface="Garamond" panose="02020404030301010803" pitchFamily="18" charset="0"/>
              </a:rPr>
              <a:t>membros</a:t>
            </a:r>
            <a:r>
              <a:rPr lang="en-US" dirty="0" smtClean="0">
                <a:latin typeface="Garamond" panose="02020404030301010803" pitchFamily="18" charset="0"/>
              </a:rPr>
              <a:t> do FORGES, </a:t>
            </a:r>
            <a:r>
              <a:rPr lang="en-US" dirty="0" err="1" smtClean="0">
                <a:latin typeface="Garamond" panose="02020404030301010803" pitchFamily="18" charset="0"/>
              </a:rPr>
              <a:t>eis</a:t>
            </a:r>
            <a:r>
              <a:rPr lang="en-US" dirty="0" smtClean="0">
                <a:latin typeface="Garamond" panose="02020404030301010803" pitchFamily="18" charset="0"/>
              </a:rPr>
              <a:t> a </a:t>
            </a:r>
            <a:r>
              <a:rPr lang="en-US" dirty="0" err="1" smtClean="0">
                <a:latin typeface="Garamond" panose="02020404030301010803" pitchFamily="18" charset="0"/>
              </a:rPr>
              <a:t>questão</a:t>
            </a:r>
            <a:r>
              <a:rPr lang="en-US" dirty="0" smtClean="0">
                <a:latin typeface="Garamond" panose="02020404030301010803" pitchFamily="18" charset="0"/>
              </a:rPr>
              <a:t>: </a:t>
            </a:r>
            <a:r>
              <a:rPr lang="en-US" dirty="0" err="1" smtClean="0">
                <a:latin typeface="Garamond" panose="02020404030301010803" pitchFamily="18" charset="0"/>
              </a:rPr>
              <a:t>nós</a:t>
            </a:r>
            <a:r>
              <a:rPr lang="en-US" dirty="0" smtClean="0">
                <a:latin typeface="Garamond" panose="02020404030301010803" pitchFamily="18" charset="0"/>
              </a:rPr>
              <a:t> </a:t>
            </a:r>
            <a:r>
              <a:rPr lang="en-US" dirty="0" err="1" smtClean="0">
                <a:latin typeface="Garamond" panose="02020404030301010803" pitchFamily="18" charset="0"/>
              </a:rPr>
              <a:t>cá</a:t>
            </a:r>
            <a:r>
              <a:rPr lang="en-US" dirty="0" smtClean="0">
                <a:latin typeface="Garamond" panose="02020404030301010803" pitchFamily="18" charset="0"/>
              </a:rPr>
              <a:t> (</a:t>
            </a:r>
            <a:r>
              <a:rPr lang="en-US" dirty="0" err="1" smtClean="0">
                <a:latin typeface="Garamond" panose="02020404030301010803" pitchFamily="18" charset="0"/>
              </a:rPr>
              <a:t>ainda</a:t>
            </a:r>
            <a:r>
              <a:rPr lang="en-US" dirty="0" smtClean="0">
                <a:latin typeface="Garamond" panose="02020404030301010803" pitchFamily="18" charset="0"/>
              </a:rPr>
              <a:t>) </a:t>
            </a:r>
            <a:r>
              <a:rPr lang="en-US" dirty="0" err="1" smtClean="0">
                <a:latin typeface="Garamond" panose="02020404030301010803" pitchFamily="18" charset="0"/>
              </a:rPr>
              <a:t>não</a:t>
            </a:r>
            <a:r>
              <a:rPr lang="en-US" dirty="0" smtClean="0">
                <a:latin typeface="Garamond" panose="02020404030301010803" pitchFamily="18" charset="0"/>
              </a:rPr>
              <a:t> </a:t>
            </a:r>
            <a:r>
              <a:rPr lang="en-US" dirty="0" err="1" smtClean="0">
                <a:latin typeface="Garamond" panose="02020404030301010803" pitchFamily="18" charset="0"/>
              </a:rPr>
              <a:t>falamos</a:t>
            </a:r>
            <a:r>
              <a:rPr lang="en-US" dirty="0" smtClean="0">
                <a:latin typeface="Garamond" panose="02020404030301010803" pitchFamily="18" charset="0"/>
              </a:rPr>
              <a:t> de </a:t>
            </a:r>
            <a:r>
              <a:rPr lang="en-US" dirty="0" err="1" smtClean="0">
                <a:latin typeface="Garamond" panose="02020404030301010803" pitchFamily="18" charset="0"/>
              </a:rPr>
              <a:t>austeridade</a:t>
            </a:r>
            <a:r>
              <a:rPr lang="en-US" dirty="0" smtClean="0">
                <a:latin typeface="Garamond" panose="02020404030301010803" pitchFamily="18" charset="0"/>
              </a:rPr>
              <a:t>, mas sim (um </a:t>
            </a:r>
            <a:r>
              <a:rPr lang="en-US" dirty="0" err="1" smtClean="0">
                <a:latin typeface="Garamond" panose="02020404030301010803" pitchFamily="18" charset="0"/>
              </a:rPr>
              <a:t>pouco</a:t>
            </a:r>
            <a:r>
              <a:rPr lang="en-US" dirty="0" smtClean="0">
                <a:latin typeface="Garamond" panose="02020404030301010803" pitchFamily="18" charset="0"/>
              </a:rPr>
              <a:t>) </a:t>
            </a:r>
            <a:r>
              <a:rPr lang="en-US" dirty="0" err="1" smtClean="0">
                <a:latin typeface="Garamond" panose="02020404030301010803" pitchFamily="18" charset="0"/>
              </a:rPr>
              <a:t>sobre</a:t>
            </a:r>
            <a:r>
              <a:rPr lang="en-US" dirty="0" smtClean="0">
                <a:latin typeface="Garamond" panose="02020404030301010803" pitchFamily="18" charset="0"/>
              </a:rPr>
              <a:t> o </a:t>
            </a:r>
            <a:r>
              <a:rPr lang="en-US" dirty="0" err="1" smtClean="0">
                <a:latin typeface="Garamond" panose="02020404030301010803" pitchFamily="18" charset="0"/>
              </a:rPr>
              <a:t>neoliberalismo</a:t>
            </a:r>
            <a:r>
              <a:rPr lang="en-US" dirty="0" smtClean="0">
                <a:latin typeface="Garamond" panose="02020404030301010803" pitchFamily="18" charset="0"/>
              </a:rPr>
              <a:t>: </a:t>
            </a:r>
            <a:r>
              <a:rPr lang="en-US" dirty="0" err="1" smtClean="0">
                <a:latin typeface="Garamond" panose="02020404030301010803" pitchFamily="18" charset="0"/>
              </a:rPr>
              <a:t>como</a:t>
            </a:r>
            <a:r>
              <a:rPr lang="en-US" dirty="0" smtClean="0">
                <a:latin typeface="Garamond" panose="02020404030301010803" pitchFamily="18" charset="0"/>
              </a:rPr>
              <a:t> </a:t>
            </a:r>
            <a:r>
              <a:rPr lang="en-US" dirty="0" err="1" smtClean="0">
                <a:latin typeface="Garamond" panose="02020404030301010803" pitchFamily="18" charset="0"/>
              </a:rPr>
              <a:t>funcionam</a:t>
            </a:r>
            <a:r>
              <a:rPr lang="en-US" dirty="0" smtClean="0">
                <a:latin typeface="Garamond" panose="02020404030301010803" pitchFamily="18" charset="0"/>
              </a:rPr>
              <a:t> as IES no </a:t>
            </a:r>
            <a:r>
              <a:rPr lang="en-US" dirty="0" err="1" smtClean="0">
                <a:latin typeface="Garamond" panose="02020404030301010803" pitchFamily="18" charset="0"/>
              </a:rPr>
              <a:t>contexto</a:t>
            </a:r>
            <a:r>
              <a:rPr lang="en-US" dirty="0" smtClean="0">
                <a:latin typeface="Garamond" panose="02020404030301010803" pitchFamily="18" charset="0"/>
              </a:rPr>
              <a:t> neoliberal? (</a:t>
            </a:r>
            <a:r>
              <a:rPr lang="en-US" dirty="0" err="1" smtClean="0">
                <a:latin typeface="Garamond" panose="02020404030301010803" pitchFamily="18" charset="0"/>
              </a:rPr>
              <a:t>ouvirmos</a:t>
            </a:r>
            <a:r>
              <a:rPr lang="en-US" dirty="0" smtClean="0">
                <a:latin typeface="Garamond" panose="02020404030301010803" pitchFamily="18" charset="0"/>
              </a:rPr>
              <a:t> da </a:t>
            </a:r>
            <a:r>
              <a:rPr lang="en-US" dirty="0" err="1" smtClean="0">
                <a:latin typeface="Garamond" panose="02020404030301010803" pitchFamily="18" charset="0"/>
              </a:rPr>
              <a:t>experiência</a:t>
            </a:r>
            <a:r>
              <a:rPr lang="en-US" dirty="0" smtClean="0">
                <a:latin typeface="Garamond" panose="02020404030301010803" pitchFamily="18" charset="0"/>
              </a:rPr>
              <a:t> de Portugal que ja </a:t>
            </a:r>
            <a:r>
              <a:rPr lang="en-US" dirty="0" err="1" smtClean="0">
                <a:latin typeface="Garamond" panose="02020404030301010803" pitchFamily="18" charset="0"/>
              </a:rPr>
              <a:t>passou</a:t>
            </a:r>
            <a:r>
              <a:rPr lang="en-US" dirty="0" smtClean="0">
                <a:latin typeface="Garamond" panose="02020404030301010803" pitchFamily="18" charset="0"/>
              </a:rPr>
              <a:t> </a:t>
            </a:r>
            <a:r>
              <a:rPr lang="en-US" dirty="0" err="1" smtClean="0">
                <a:latin typeface="Garamond" panose="02020404030301010803" pitchFamily="18" charset="0"/>
              </a:rPr>
              <a:t>por</a:t>
            </a:r>
            <a:r>
              <a:rPr lang="en-US" dirty="0" smtClean="0">
                <a:latin typeface="Garamond" panose="02020404030301010803" pitchFamily="18" charset="0"/>
              </a:rPr>
              <a:t> </a:t>
            </a:r>
            <a:r>
              <a:rPr lang="en-US" dirty="0" err="1" smtClean="0">
                <a:latin typeface="Garamond" panose="02020404030301010803" pitchFamily="18" charset="0"/>
              </a:rPr>
              <a:t>este</a:t>
            </a:r>
            <a:r>
              <a:rPr lang="en-US" dirty="0" smtClean="0">
                <a:latin typeface="Garamond" panose="02020404030301010803" pitchFamily="18" charset="0"/>
              </a:rPr>
              <a:t> </a:t>
            </a:r>
            <a:r>
              <a:rPr lang="en-US" dirty="0" err="1" smtClean="0">
                <a:latin typeface="Garamond" panose="02020404030301010803" pitchFamily="18" charset="0"/>
              </a:rPr>
              <a:t>fase</a:t>
            </a:r>
            <a:r>
              <a:rPr lang="en-US" dirty="0" smtClean="0">
                <a:latin typeface="Garamond" panose="02020404030301010803" pitchFamily="18" charset="0"/>
              </a:rPr>
              <a:t>);</a:t>
            </a:r>
          </a:p>
          <a:p>
            <a:pPr algn="just"/>
            <a:r>
              <a:rPr lang="en-US" dirty="0" err="1" smtClean="0">
                <a:latin typeface="Garamond" panose="02020404030301010803" pitchFamily="18" charset="0"/>
              </a:rPr>
              <a:t>Quais</a:t>
            </a:r>
            <a:r>
              <a:rPr lang="en-US" dirty="0" smtClean="0">
                <a:latin typeface="Garamond" panose="02020404030301010803" pitchFamily="18" charset="0"/>
              </a:rPr>
              <a:t> </a:t>
            </a:r>
            <a:r>
              <a:rPr lang="en-US" dirty="0" err="1" smtClean="0">
                <a:latin typeface="Garamond" panose="02020404030301010803" pitchFamily="18" charset="0"/>
              </a:rPr>
              <a:t>sao</a:t>
            </a:r>
            <a:r>
              <a:rPr lang="en-US" dirty="0" smtClean="0">
                <a:latin typeface="Garamond" panose="02020404030301010803" pitchFamily="18" charset="0"/>
              </a:rPr>
              <a:t> </a:t>
            </a:r>
            <a:r>
              <a:rPr lang="en-US" dirty="0" err="1" smtClean="0">
                <a:latin typeface="Garamond" panose="02020404030301010803" pitchFamily="18" charset="0"/>
              </a:rPr>
              <a:t>os</a:t>
            </a:r>
            <a:r>
              <a:rPr lang="en-US" dirty="0" smtClean="0">
                <a:latin typeface="Garamond" panose="02020404030301010803" pitchFamily="18" charset="0"/>
              </a:rPr>
              <a:t> </a:t>
            </a:r>
            <a:r>
              <a:rPr lang="en-US" dirty="0" err="1" smtClean="0">
                <a:latin typeface="Garamond" panose="02020404030301010803" pitchFamily="18" charset="0"/>
              </a:rPr>
              <a:t>valores</a:t>
            </a:r>
            <a:r>
              <a:rPr lang="en-US" dirty="0" smtClean="0">
                <a:latin typeface="Garamond" panose="02020404030301010803" pitchFamily="18" charset="0"/>
              </a:rPr>
              <a:t> das IES no FORGES? (</a:t>
            </a:r>
            <a:r>
              <a:rPr lang="en-US" dirty="0" err="1" smtClean="0">
                <a:latin typeface="Garamond" panose="02020404030301010803" pitchFamily="18" charset="0"/>
              </a:rPr>
              <a:t>valores</a:t>
            </a:r>
            <a:r>
              <a:rPr lang="en-US" dirty="0" smtClean="0">
                <a:latin typeface="Garamond" panose="02020404030301010803" pitchFamily="18" charset="0"/>
              </a:rPr>
              <a:t> da UP: </a:t>
            </a:r>
            <a:r>
              <a:rPr lang="en-US" dirty="0" err="1" smtClean="0">
                <a:latin typeface="Garamond" panose="02020404030301010803" pitchFamily="18" charset="0"/>
              </a:rPr>
              <a:t>autonomia</a:t>
            </a:r>
            <a:r>
              <a:rPr lang="en-US" dirty="0" smtClean="0">
                <a:latin typeface="Garamond" panose="02020404030301010803" pitchFamily="18" charset="0"/>
              </a:rPr>
              <a:t>, Liberdade e </a:t>
            </a:r>
            <a:r>
              <a:rPr lang="en-US" dirty="0" err="1" smtClean="0">
                <a:latin typeface="Garamond" panose="02020404030301010803" pitchFamily="18" charset="0"/>
              </a:rPr>
              <a:t>democracia</a:t>
            </a:r>
            <a:r>
              <a:rPr lang="en-US" dirty="0" smtClean="0">
                <a:latin typeface="Garamond" panose="02020404030301010803" pitchFamily="18" charset="0"/>
              </a:rPr>
              <a:t>, </a:t>
            </a:r>
            <a:r>
              <a:rPr lang="en-US" dirty="0" err="1" smtClean="0">
                <a:latin typeface="Garamond" panose="02020404030301010803" pitchFamily="18" charset="0"/>
              </a:rPr>
              <a:t>excelência</a:t>
            </a:r>
            <a:r>
              <a:rPr lang="en-US" dirty="0" smtClean="0">
                <a:latin typeface="Garamond" panose="02020404030301010803" pitchFamily="18" charset="0"/>
              </a:rPr>
              <a:t>, </a:t>
            </a:r>
            <a:r>
              <a:rPr lang="en-US" dirty="0" err="1" smtClean="0">
                <a:latin typeface="Garamond" panose="02020404030301010803" pitchFamily="18" charset="0"/>
              </a:rPr>
              <a:t>confiança</a:t>
            </a:r>
            <a:r>
              <a:rPr lang="en-US" dirty="0" smtClean="0">
                <a:latin typeface="Garamond" panose="02020404030301010803" pitchFamily="18" charset="0"/>
              </a:rPr>
              <a:t>, </a:t>
            </a:r>
            <a:r>
              <a:rPr lang="en-US" dirty="0" err="1" smtClean="0">
                <a:latin typeface="Garamond" panose="02020404030301010803" pitchFamily="18" charset="0"/>
              </a:rPr>
              <a:t>glocalidade</a:t>
            </a:r>
            <a:r>
              <a:rPr lang="en-US" dirty="0" smtClean="0">
                <a:latin typeface="Garamond" panose="02020404030301010803" pitchFamily="18" charset="0"/>
              </a:rPr>
              <a:t>, </a:t>
            </a:r>
            <a:r>
              <a:rPr lang="en-US" dirty="0" err="1" smtClean="0">
                <a:latin typeface="Garamond" panose="02020404030301010803" pitchFamily="18" charset="0"/>
              </a:rPr>
              <a:t>responsabilidade</a:t>
            </a:r>
            <a:r>
              <a:rPr lang="en-US" dirty="0" smtClean="0">
                <a:latin typeface="Garamond" panose="02020404030301010803" pitchFamily="18" charset="0"/>
              </a:rPr>
              <a:t> social e </a:t>
            </a:r>
            <a:r>
              <a:rPr lang="en-US" dirty="0" err="1" smtClean="0">
                <a:latin typeface="Garamond" panose="02020404030301010803" pitchFamily="18" charset="0"/>
              </a:rPr>
              <a:t>justiça</a:t>
            </a:r>
            <a:r>
              <a:rPr lang="en-US" dirty="0" smtClean="0">
                <a:latin typeface="Garamond" panose="02020404030301010803" pitchFamily="18" charset="0"/>
              </a:rPr>
              <a:t> e </a:t>
            </a:r>
            <a:r>
              <a:rPr lang="en-US" dirty="0" err="1" smtClean="0">
                <a:latin typeface="Garamond" panose="02020404030301010803" pitchFamily="18" charset="0"/>
              </a:rPr>
              <a:t>equidade</a:t>
            </a:r>
            <a:r>
              <a:rPr lang="en-US" dirty="0" smtClean="0">
                <a:latin typeface="Garamond" panose="02020404030301010803" pitchFamily="18" charset="0"/>
              </a:rPr>
              <a:t>)</a:t>
            </a:r>
            <a:endParaRPr lang="en-US" dirty="0">
              <a:latin typeface="Garamond" panose="02020404030301010803" pitchFamily="18" charset="0"/>
            </a:endParaRP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2571" y="0"/>
            <a:ext cx="2143125" cy="2133600"/>
          </a:xfrm>
          <a:prstGeom prst="rect">
            <a:avLst/>
          </a:prstGeom>
        </p:spPr>
      </p:pic>
      <p:pic>
        <p:nvPicPr>
          <p:cNvPr id="3074" name="Imagem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06" b="17233"/>
          <a:stretch>
            <a:fillRect/>
          </a:stretch>
        </p:blipFill>
        <p:spPr bwMode="auto">
          <a:xfrm>
            <a:off x="533400" y="-6813"/>
            <a:ext cx="1057275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0243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81164"/>
            <a:ext cx="9144000" cy="776836"/>
          </a:xfrm>
          <a:prstGeom prst="rect">
            <a:avLst/>
          </a:prstGeom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22" y="1"/>
            <a:ext cx="574016" cy="6081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Contexto</a:t>
            </a:r>
            <a:r>
              <a:rPr lang="en-US" dirty="0" smtClean="0"/>
              <a:t> </a:t>
            </a:r>
            <a:r>
              <a:rPr lang="en-US" dirty="0" err="1" smtClean="0"/>
              <a:t>Glocal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605860" y="1540750"/>
            <a:ext cx="8617064" cy="4552239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pt-PT" sz="2800" dirty="0">
                <a:latin typeface="Garamond" panose="02020404030301010803" pitchFamily="18" charset="0"/>
              </a:rPr>
              <a:t>“</a:t>
            </a:r>
            <a:r>
              <a:rPr lang="pt-PT" sz="2800" b="1" dirty="0">
                <a:latin typeface="Garamond" panose="02020404030301010803" pitchFamily="18" charset="0"/>
              </a:rPr>
              <a:t>A Encruzilhada da(s) Universidade(s) Moçambicana(s)”</a:t>
            </a:r>
            <a:endParaRPr lang="pt-BR" sz="2800" b="1" dirty="0">
              <a:latin typeface="Garamond" panose="02020404030301010803" pitchFamily="18" charset="0"/>
            </a:endParaRPr>
          </a:p>
          <a:p>
            <a:pPr algn="just"/>
            <a:r>
              <a:rPr lang="pt-PT" sz="2800" dirty="0" smtClean="0">
                <a:latin typeface="Garamond" panose="02020404030301010803" pitchFamily="18" charset="0"/>
              </a:rPr>
              <a:t>Academia – </a:t>
            </a:r>
            <a:r>
              <a:rPr lang="pt-PT" sz="1900" dirty="0" smtClean="0">
                <a:latin typeface="Garamond" panose="02020404030301010803" pitchFamily="18" charset="0"/>
              </a:rPr>
              <a:t>tecnocientífico, fundido num </a:t>
            </a:r>
            <a:r>
              <a:rPr lang="pt-PT" sz="1900" dirty="0" err="1">
                <a:latin typeface="Garamond" panose="02020404030301010803" pitchFamily="18" charset="0"/>
              </a:rPr>
              <a:t>projecto</a:t>
            </a:r>
            <a:r>
              <a:rPr lang="pt-PT" sz="1900" dirty="0">
                <a:latin typeface="Garamond" panose="02020404030301010803" pitchFamily="18" charset="0"/>
              </a:rPr>
              <a:t> </a:t>
            </a:r>
            <a:r>
              <a:rPr lang="pt-PT" sz="1900" dirty="0" err="1" smtClean="0">
                <a:latin typeface="Garamond" panose="02020404030301010803" pitchFamily="18" charset="0"/>
              </a:rPr>
              <a:t>culturalista</a:t>
            </a:r>
            <a:r>
              <a:rPr lang="pt-PT" sz="1900" dirty="0" smtClean="0">
                <a:latin typeface="Garamond" panose="02020404030301010803" pitchFamily="18" charset="0"/>
              </a:rPr>
              <a:t>, humanista</a:t>
            </a:r>
            <a:r>
              <a:rPr lang="pt-PT" sz="1900" dirty="0">
                <a:latin typeface="Garamond" panose="02020404030301010803" pitchFamily="18" charset="0"/>
              </a:rPr>
              <a:t>, democrático e de </a:t>
            </a:r>
            <a:r>
              <a:rPr lang="pt-PT" sz="1900" dirty="0" smtClean="0">
                <a:latin typeface="Garamond" panose="02020404030301010803" pitchFamily="18" charset="0"/>
              </a:rPr>
              <a:t>cidadania (IES, 53);</a:t>
            </a:r>
            <a:r>
              <a:rPr lang="pt-PT" sz="1900" dirty="0">
                <a:latin typeface="Garamond" panose="02020404030301010803" pitchFamily="18" charset="0"/>
              </a:rPr>
              <a:t> É possível que a universidade moçambicana forme o homem moçambicano que seja tecnicamente, cientificamente e sobretudo moralmente “superior”? </a:t>
            </a:r>
            <a:endParaRPr lang="pt-PT" sz="1900" dirty="0" smtClean="0">
              <a:latin typeface="Garamond" panose="02020404030301010803" pitchFamily="18" charset="0"/>
            </a:endParaRPr>
          </a:p>
          <a:p>
            <a:pPr algn="just"/>
            <a:r>
              <a:rPr lang="pt-PT" sz="2800" dirty="0" smtClean="0">
                <a:latin typeface="Garamond" panose="02020404030301010803" pitchFamily="18" charset="0"/>
              </a:rPr>
              <a:t>Neoliberalismo</a:t>
            </a:r>
            <a:r>
              <a:rPr lang="pt-PT" sz="2800" dirty="0">
                <a:latin typeface="Garamond" panose="02020404030301010803" pitchFamily="18" charset="0"/>
              </a:rPr>
              <a:t> </a:t>
            </a:r>
            <a:r>
              <a:rPr lang="pt-PT" sz="2800" dirty="0" smtClean="0">
                <a:latin typeface="Garamond" panose="02020404030301010803" pitchFamily="18" charset="0"/>
              </a:rPr>
              <a:t>(monstro/</a:t>
            </a:r>
            <a:r>
              <a:rPr lang="pt-PT" sz="1900" i="1" dirty="0">
                <a:latin typeface="Garamond" panose="02020404030301010803" pitchFamily="18" charset="0"/>
              </a:rPr>
              <a:t>homo </a:t>
            </a:r>
            <a:r>
              <a:rPr lang="pt-PT" sz="1900" i="1" dirty="0" err="1" smtClean="0">
                <a:latin typeface="Garamond" panose="02020404030301010803" pitchFamily="18" charset="0"/>
              </a:rPr>
              <a:t>economicus</a:t>
            </a:r>
            <a:r>
              <a:rPr lang="pt-PT" sz="1900" dirty="0" smtClean="0">
                <a:latin typeface="Garamond" panose="02020404030301010803" pitchFamily="18" charset="0"/>
              </a:rPr>
              <a:t> </a:t>
            </a:r>
            <a:r>
              <a:rPr lang="pt-PT" sz="2800" dirty="0" smtClean="0">
                <a:latin typeface="Garamond" panose="02020404030301010803" pitchFamily="18" charset="0"/>
              </a:rPr>
              <a:t>), </a:t>
            </a:r>
            <a:r>
              <a:rPr lang="pt-PT" sz="1900" dirty="0">
                <a:latin typeface="Garamond" panose="02020404030301010803" pitchFamily="18" charset="0"/>
              </a:rPr>
              <a:t>veio informar as mais de </a:t>
            </a:r>
            <a:r>
              <a:rPr lang="pt-PT" sz="1900" dirty="0" smtClean="0">
                <a:latin typeface="Garamond" panose="02020404030301010803" pitchFamily="18" charset="0"/>
              </a:rPr>
              <a:t>50 </a:t>
            </a:r>
            <a:r>
              <a:rPr lang="pt-PT" sz="1900" dirty="0">
                <a:latin typeface="Garamond" panose="02020404030301010803" pitchFamily="18" charset="0"/>
              </a:rPr>
              <a:t>IES no </a:t>
            </a:r>
            <a:r>
              <a:rPr lang="pt-PT" sz="1900" dirty="0" smtClean="0">
                <a:latin typeface="Garamond" panose="02020404030301010803" pitchFamily="18" charset="0"/>
              </a:rPr>
              <a:t>país </a:t>
            </a:r>
            <a:r>
              <a:rPr lang="pt-PT" sz="1900" dirty="0">
                <a:latin typeface="Garamond" panose="02020404030301010803" pitchFamily="18" charset="0"/>
              </a:rPr>
              <a:t>elas não estavam preparadas para a conjuntura do </a:t>
            </a:r>
            <a:r>
              <a:rPr lang="pt-PT" sz="1900" i="1" dirty="0">
                <a:latin typeface="Garamond" panose="02020404030301010803" pitchFamily="18" charset="0"/>
              </a:rPr>
              <a:t>boom </a:t>
            </a:r>
            <a:r>
              <a:rPr lang="pt-PT" sz="1900" dirty="0">
                <a:latin typeface="Garamond" panose="02020404030301010803" pitchFamily="18" charset="0"/>
              </a:rPr>
              <a:t>dos recursos </a:t>
            </a:r>
            <a:r>
              <a:rPr lang="pt-PT" sz="1900" dirty="0" smtClean="0">
                <a:latin typeface="Garamond" panose="02020404030301010803" pitchFamily="18" charset="0"/>
              </a:rPr>
              <a:t>naturais;</a:t>
            </a:r>
          </a:p>
          <a:p>
            <a:pPr algn="just"/>
            <a:r>
              <a:rPr lang="pt-PT" sz="2800" dirty="0" err="1" smtClean="0">
                <a:latin typeface="Garamond" panose="02020404030301010803" pitchFamily="18" charset="0"/>
              </a:rPr>
              <a:t>Psicopolítica</a:t>
            </a:r>
            <a:r>
              <a:rPr lang="pt-PT" sz="2800" dirty="0">
                <a:latin typeface="Garamond" panose="02020404030301010803" pitchFamily="18" charset="0"/>
              </a:rPr>
              <a:t> </a:t>
            </a:r>
            <a:r>
              <a:rPr lang="pt-PT" sz="2800" dirty="0" smtClean="0">
                <a:latin typeface="Garamond" panose="02020404030301010803" pitchFamily="18" charset="0"/>
              </a:rPr>
              <a:t>(</a:t>
            </a:r>
            <a:r>
              <a:rPr lang="pt-PT" sz="1900" i="1" dirty="0" err="1" smtClean="0">
                <a:latin typeface="Garamond" panose="02020404030301010803" pitchFamily="18" charset="0"/>
              </a:rPr>
              <a:t>BigBrother</a:t>
            </a:r>
            <a:r>
              <a:rPr lang="pt-PT" sz="1900" dirty="0" smtClean="0">
                <a:latin typeface="Garamond" panose="02020404030301010803" pitchFamily="18" charset="0"/>
              </a:rPr>
              <a:t>-mundialização </a:t>
            </a:r>
            <a:r>
              <a:rPr lang="pt-PT" sz="1900" dirty="0">
                <a:latin typeface="Garamond" panose="02020404030301010803" pitchFamily="18" charset="0"/>
              </a:rPr>
              <a:t>das redes sociais </a:t>
            </a:r>
            <a:r>
              <a:rPr lang="pt-PT" sz="1900" dirty="0" smtClean="0">
                <a:latin typeface="Garamond" panose="02020404030301010803" pitchFamily="18" charset="0"/>
              </a:rPr>
              <a:t>)</a:t>
            </a:r>
          </a:p>
          <a:p>
            <a:pPr algn="just"/>
            <a:r>
              <a:rPr lang="pt-PT" sz="2800" dirty="0" smtClean="0">
                <a:latin typeface="Garamond" panose="02020404030301010803" pitchFamily="18" charset="0"/>
              </a:rPr>
              <a:t>Género- </a:t>
            </a:r>
            <a:r>
              <a:rPr lang="pt-PT" sz="1900" dirty="0" err="1" smtClean="0">
                <a:latin typeface="Garamond" panose="02020404030301010803" pitchFamily="18" charset="0"/>
              </a:rPr>
              <a:t>etnopráticas</a:t>
            </a:r>
            <a:r>
              <a:rPr lang="pt-PT" sz="1900" dirty="0" smtClean="0">
                <a:latin typeface="Garamond" panose="02020404030301010803" pitchFamily="18" charset="0"/>
              </a:rPr>
              <a:t> do quotidiano das mulheres e dos homens nas IES</a:t>
            </a:r>
          </a:p>
          <a:p>
            <a:pPr algn="just"/>
            <a:r>
              <a:rPr lang="pt-PT" sz="1700" dirty="0" smtClean="0">
                <a:latin typeface="Garamond" panose="02020404030301010803" pitchFamily="18" charset="0"/>
              </a:rPr>
              <a:t>Um </a:t>
            </a:r>
            <a:r>
              <a:rPr lang="pt-PT" sz="1700" dirty="0">
                <a:latin typeface="Garamond" panose="02020404030301010803" pitchFamily="18" charset="0"/>
              </a:rPr>
              <a:t>filósofo, um politólogo e uma psicóloga social não passam de mendigos que estão angustiados em frente a várias latas de lixo, vasculhando-as e tentando adivinhar em qual delas encontrará um pouco de alimentos</a:t>
            </a:r>
            <a:endParaRPr lang="en-US" sz="1700" dirty="0">
              <a:latin typeface="Garamond" panose="02020404030301010803" pitchFamily="18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250" y="0"/>
            <a:ext cx="2952750" cy="1552575"/>
          </a:xfrm>
          <a:prstGeom prst="rect">
            <a:avLst/>
          </a:prstGeom>
        </p:spPr>
      </p:pic>
      <p:pic>
        <p:nvPicPr>
          <p:cNvPr id="4098" name="Imagem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06" b="17233"/>
          <a:stretch>
            <a:fillRect/>
          </a:stretch>
        </p:blipFill>
        <p:spPr bwMode="auto">
          <a:xfrm>
            <a:off x="611226" y="0"/>
            <a:ext cx="1172778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5150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81164"/>
            <a:ext cx="9144000" cy="77683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112224" y="2152269"/>
            <a:ext cx="3657600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Calibri" panose="020F0502020204030204" pitchFamily="34" charset="0"/>
              </a:rPr>
              <a:t>:</a:t>
            </a:r>
          </a:p>
        </p:txBody>
      </p:sp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762000" cy="6053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Garamond" panose="02020404030301010803" pitchFamily="18" charset="0"/>
              </a:rPr>
              <a:t>Formula </a:t>
            </a:r>
            <a:r>
              <a:rPr lang="en-US" dirty="0" err="1" smtClean="0">
                <a:latin typeface="Garamond" panose="02020404030301010803" pitchFamily="18" charset="0"/>
              </a:rPr>
              <a:t>Mágica</a:t>
            </a:r>
            <a:r>
              <a:rPr lang="en-US" dirty="0" smtClean="0">
                <a:latin typeface="Garamond" panose="02020404030301010803" pitchFamily="18" charset="0"/>
              </a:rPr>
              <a:t>?</a:t>
            </a:r>
            <a:endParaRPr lang="en-US" dirty="0">
              <a:latin typeface="Garamond" panose="02020404030301010803" pitchFamily="18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7112" y="2290762"/>
            <a:ext cx="2009775" cy="2276475"/>
          </a:xfrm>
          <a:prstGeom prst="rect">
            <a:avLst/>
          </a:prstGeom>
        </p:spPr>
      </p:pic>
      <p:pic>
        <p:nvPicPr>
          <p:cNvPr id="1026" name="Imagem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06" b="17233"/>
          <a:stretch>
            <a:fillRect/>
          </a:stretch>
        </p:blipFill>
        <p:spPr bwMode="auto">
          <a:xfrm>
            <a:off x="8086725" y="5376314"/>
            <a:ext cx="1057275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0602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81164"/>
            <a:ext cx="9144000" cy="776836"/>
          </a:xfrm>
          <a:prstGeom prst="rect">
            <a:avLst/>
          </a:prstGeom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02" y="24685"/>
            <a:ext cx="520298" cy="6056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Neoliberalismo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35668" y="1566488"/>
            <a:ext cx="6859786" cy="4267200"/>
          </a:xfrm>
        </p:spPr>
        <p:txBody>
          <a:bodyPr>
            <a:normAutofit fontScale="77500" lnSpcReduction="20000"/>
          </a:bodyPr>
          <a:lstStyle/>
          <a:p>
            <a:pPr algn="just">
              <a:lnSpc>
                <a:spcPct val="150000"/>
              </a:lnSpc>
            </a:pPr>
            <a:r>
              <a:rPr lang="pt-PT" dirty="0">
                <a:latin typeface="Garamond" panose="02020404030301010803" pitchFamily="18" charset="0"/>
              </a:rPr>
              <a:t>O neoliberalismo é um desses mitos que se instalou no debate público moçambicano devido à sua suposta “monstruosidade</a:t>
            </a:r>
            <a:r>
              <a:rPr lang="pt-PT" dirty="0" smtClean="0">
                <a:latin typeface="Garamond" panose="02020404030301010803" pitchFamily="18" charset="0"/>
              </a:rPr>
              <a:t>”;</a:t>
            </a:r>
          </a:p>
          <a:p>
            <a:pPr algn="just">
              <a:lnSpc>
                <a:spcPct val="150000"/>
              </a:lnSpc>
            </a:pPr>
            <a:r>
              <a:rPr lang="pt-PT" dirty="0"/>
              <a:t>Na verdade, vivemos num contexto (</a:t>
            </a:r>
            <a:r>
              <a:rPr lang="pt-PT" dirty="0" err="1"/>
              <a:t>neo</a:t>
            </a:r>
            <a:r>
              <a:rPr lang="pt-PT" dirty="0"/>
              <a:t>)liberal, caracterizado pelo predomínio do económico sobre o político e sobre o ético e até sobre o direito. A economia tornou-se a instância reguladora e legitimadora da </a:t>
            </a:r>
            <a:r>
              <a:rPr lang="pt-PT" dirty="0" err="1"/>
              <a:t>acção</a:t>
            </a:r>
            <a:r>
              <a:rPr lang="pt-PT" dirty="0"/>
              <a:t> política da governação (exemplo disso é a chamada “diplomacia económica”), e da </a:t>
            </a:r>
            <a:r>
              <a:rPr lang="pt-PT" dirty="0" err="1"/>
              <a:t>acção</a:t>
            </a:r>
            <a:r>
              <a:rPr lang="pt-PT" dirty="0"/>
              <a:t> moral (pelo dinheiro podemos fazer tudo), </a:t>
            </a:r>
            <a:endParaRPr lang="pt-PT" dirty="0" smtClean="0">
              <a:latin typeface="Garamond" panose="02020404030301010803" pitchFamily="18" charset="0"/>
            </a:endParaRPr>
          </a:p>
          <a:p>
            <a:pPr algn="just">
              <a:lnSpc>
                <a:spcPct val="150000"/>
              </a:lnSpc>
            </a:pPr>
            <a:endParaRPr lang="en-US" dirty="0" smtClean="0">
              <a:latin typeface="Garamond" panose="02020404030301010803" pitchFamily="18" charset="0"/>
            </a:endParaRPr>
          </a:p>
        </p:txBody>
      </p:sp>
      <p:pic>
        <p:nvPicPr>
          <p:cNvPr id="2050" name="Imagem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06" b="17233"/>
          <a:stretch>
            <a:fillRect/>
          </a:stretch>
        </p:blipFill>
        <p:spPr bwMode="auto">
          <a:xfrm>
            <a:off x="8081964" y="5316101"/>
            <a:ext cx="1057275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9300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81164"/>
            <a:ext cx="9144000" cy="776836"/>
          </a:xfrm>
          <a:prstGeom prst="rect">
            <a:avLst/>
          </a:prstGeom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02" y="24685"/>
            <a:ext cx="520298" cy="6056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Psicopolitíca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35668" y="1566488"/>
            <a:ext cx="6859786" cy="4267200"/>
          </a:xfrm>
        </p:spPr>
        <p:txBody>
          <a:bodyPr>
            <a:normAutofit fontScale="70000" lnSpcReduction="20000"/>
          </a:bodyPr>
          <a:lstStyle/>
          <a:p>
            <a:pPr algn="just">
              <a:lnSpc>
                <a:spcPct val="150000"/>
              </a:lnSpc>
            </a:pPr>
            <a:r>
              <a:rPr lang="pt-PT" dirty="0">
                <a:latin typeface="Garamond" panose="02020404030301010803" pitchFamily="18" charset="0"/>
              </a:rPr>
              <a:t>D</a:t>
            </a:r>
            <a:r>
              <a:rPr lang="pt-PT" dirty="0" smtClean="0">
                <a:latin typeface="Garamond" panose="02020404030301010803" pitchFamily="18" charset="0"/>
              </a:rPr>
              <a:t>estacam-se </a:t>
            </a:r>
            <a:r>
              <a:rPr lang="pt-PT" dirty="0">
                <a:latin typeface="Garamond" panose="02020404030301010803" pitchFamily="18" charset="0"/>
              </a:rPr>
              <a:t>aqui o aparecimento de novos espaços públicos, a reconfiguração (e até a restrição) dos espaços da liberdade individual assim como o perecimento de utopias. </a:t>
            </a:r>
            <a:endParaRPr lang="pt-PT" dirty="0" smtClean="0">
              <a:latin typeface="Garamond" panose="02020404030301010803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pt-PT" dirty="0"/>
              <a:t>Esta encruzilhada é produto do desenvolvimento maciço das novas tecnologias que não só encurtaram as distâncias entre os homens, trazendo novos espaços públicos (</a:t>
            </a:r>
            <a:r>
              <a:rPr lang="pt-PT" dirty="0" err="1" smtClean="0"/>
              <a:t>mídia</a:t>
            </a:r>
            <a:r>
              <a:rPr lang="pt-PT" dirty="0" smtClean="0"/>
              <a:t>, </a:t>
            </a:r>
            <a:r>
              <a:rPr lang="pt-PT" i="1" dirty="0" err="1"/>
              <a:t>faceboock</a:t>
            </a:r>
            <a:r>
              <a:rPr lang="pt-PT" dirty="0"/>
              <a:t>, </a:t>
            </a:r>
            <a:r>
              <a:rPr lang="pt-PT" i="1" dirty="0" err="1"/>
              <a:t>whatsapp</a:t>
            </a:r>
            <a:r>
              <a:rPr lang="pt-PT" dirty="0"/>
              <a:t>, etc.), como também misturam o público e o privado, o tempo livre com o tempo de trabalho. O homem privado desaparece porque ficou </a:t>
            </a:r>
            <a:r>
              <a:rPr lang="pt-PT" dirty="0" err="1"/>
              <a:t>nú</a:t>
            </a:r>
            <a:r>
              <a:rPr lang="pt-PT" dirty="0"/>
              <a:t> perante o </a:t>
            </a:r>
            <a:r>
              <a:rPr lang="pt-PT" i="1" dirty="0" err="1"/>
              <a:t>Big</a:t>
            </a:r>
            <a:r>
              <a:rPr lang="pt-PT" i="1" dirty="0"/>
              <a:t> </a:t>
            </a:r>
            <a:r>
              <a:rPr lang="pt-PT" i="1" dirty="0" err="1"/>
              <a:t>Brother</a:t>
            </a:r>
            <a:r>
              <a:rPr lang="pt-PT" dirty="0"/>
              <a:t> que o vigia por toda noite e dia, no espaço público e privado.</a:t>
            </a:r>
            <a:endParaRPr lang="en-US" dirty="0">
              <a:latin typeface="Garamond" panose="02020404030301010803" pitchFamily="18" charset="0"/>
            </a:endParaRPr>
          </a:p>
          <a:p>
            <a:pPr algn="just"/>
            <a:endParaRPr lang="en-US" dirty="0" smtClean="0">
              <a:latin typeface="Garamond" panose="02020404030301010803" pitchFamily="18" charset="0"/>
            </a:endParaRPr>
          </a:p>
        </p:txBody>
      </p:sp>
      <p:pic>
        <p:nvPicPr>
          <p:cNvPr id="2050" name="Imagem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06" b="17233"/>
          <a:stretch>
            <a:fillRect/>
          </a:stretch>
        </p:blipFill>
        <p:spPr bwMode="auto">
          <a:xfrm>
            <a:off x="8081964" y="5316101"/>
            <a:ext cx="1057275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7602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81164"/>
            <a:ext cx="9144000" cy="776836"/>
          </a:xfrm>
          <a:prstGeom prst="rect">
            <a:avLst/>
          </a:prstGeom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02" y="24685"/>
            <a:ext cx="520298" cy="6056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Género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35668" y="1566488"/>
            <a:ext cx="6859786" cy="4267200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</a:pPr>
            <a:r>
              <a:rPr lang="pt-PT" sz="2000" dirty="0">
                <a:latin typeface="Garamond" panose="02020404030301010803" pitchFamily="18" charset="0"/>
              </a:rPr>
              <a:t>Na conjuntura </a:t>
            </a:r>
            <a:r>
              <a:rPr lang="pt-PT" sz="2000" dirty="0" err="1">
                <a:latin typeface="Garamond" panose="02020404030301010803" pitchFamily="18" charset="0"/>
              </a:rPr>
              <a:t>actual</a:t>
            </a:r>
            <a:r>
              <a:rPr lang="pt-PT" sz="2000" dirty="0">
                <a:latin typeface="Garamond" panose="02020404030301010803" pitchFamily="18" charset="0"/>
              </a:rPr>
              <a:t>, é agradável escrever sobre esta encruzilhada que se quer “monstruosa” pela sua incompreensibilidade no espaço </a:t>
            </a:r>
            <a:r>
              <a:rPr lang="pt-PT" sz="2000" dirty="0" smtClean="0">
                <a:latin typeface="Garamond" panose="02020404030301010803" pitchFamily="18" charset="0"/>
              </a:rPr>
              <a:t>académico;</a:t>
            </a:r>
          </a:p>
          <a:p>
            <a:pPr algn="just">
              <a:lnSpc>
                <a:spcPct val="150000"/>
              </a:lnSpc>
            </a:pPr>
            <a:r>
              <a:rPr lang="pt-PT" sz="2000" dirty="0">
                <a:latin typeface="Garamond" panose="02020404030301010803" pitchFamily="18" charset="0"/>
              </a:rPr>
              <a:t>Ora vejamos, comecemos pela hipótese FORGES, deste da sua primeira edição em Coimbra, que se tem demostrado resistente em colocar como linha temática a questão de género nas universidades, por um lado, e por outro lado, pelo facto de estar na sua 7ª edição e não ter colocado a questão de género como o pano de fundo para o debate.</a:t>
            </a:r>
            <a:endParaRPr lang="en-US" sz="2000" dirty="0" smtClean="0">
              <a:latin typeface="Garamond" panose="02020404030301010803" pitchFamily="18" charset="0"/>
            </a:endParaRPr>
          </a:p>
        </p:txBody>
      </p:sp>
      <p:pic>
        <p:nvPicPr>
          <p:cNvPr id="2050" name="Imagem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06" b="17233"/>
          <a:stretch>
            <a:fillRect/>
          </a:stretch>
        </p:blipFill>
        <p:spPr bwMode="auto">
          <a:xfrm>
            <a:off x="8081964" y="5316101"/>
            <a:ext cx="1057275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2751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81164"/>
            <a:ext cx="9144000" cy="776836"/>
          </a:xfrm>
          <a:prstGeom prst="rect">
            <a:avLst/>
          </a:prstGeom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02" y="24685"/>
            <a:ext cx="520298" cy="6056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Género</a:t>
            </a:r>
            <a:r>
              <a:rPr lang="en-US" dirty="0" smtClean="0"/>
              <a:t>- </a:t>
            </a:r>
            <a:r>
              <a:rPr lang="en-US" dirty="0" err="1" smtClean="0"/>
              <a:t>cont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42108" y="1295400"/>
            <a:ext cx="6859786" cy="4267200"/>
          </a:xfrm>
        </p:spPr>
        <p:txBody>
          <a:bodyPr>
            <a:normAutofit fontScale="40000" lnSpcReduction="20000"/>
          </a:bodyPr>
          <a:lstStyle/>
          <a:p>
            <a:pPr marL="0" indent="0" algn="just">
              <a:lnSpc>
                <a:spcPct val="150000"/>
              </a:lnSpc>
              <a:buNone/>
            </a:pPr>
            <a:endParaRPr lang="pt-PT" sz="2000" dirty="0" smtClean="0">
              <a:latin typeface="Garamond" panose="02020404030301010803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pt-PT" sz="3800" dirty="0">
                <a:latin typeface="Garamond" panose="02020404030301010803" pitchFamily="18" charset="0"/>
              </a:rPr>
              <a:t>Ora vejamos, comecemos pela hipótese FORGES, deste da sua primeira edição em Coimbra, que se tem demostrado resistente em colocar como linha temática a questão de género nas universidades, por um lado, e por outro lado, pelo facto de estar na sua 7ª edição e não ter colocado a questão de género como o pano de fundo para o debate</a:t>
            </a:r>
            <a:r>
              <a:rPr lang="pt-PT" sz="3800" dirty="0" smtClean="0">
                <a:latin typeface="Garamond" panose="02020404030301010803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pt-PT" sz="3800" dirty="0">
                <a:latin typeface="Garamond" panose="02020404030301010803" pitchFamily="18" charset="0"/>
              </a:rPr>
              <a:t>Olhemos para a hipótese moçambicana: O Ensino Superior moçambicano é composto por universo de 53 Instituições de Ensino Superior (IES</a:t>
            </a:r>
            <a:r>
              <a:rPr lang="pt-PT" sz="3800" dirty="0" smtClean="0">
                <a:latin typeface="Garamond" panose="02020404030301010803" pitchFamily="18" charset="0"/>
              </a:rPr>
              <a:t>),</a:t>
            </a:r>
            <a:r>
              <a:rPr lang="pt-PT" sz="3800" dirty="0">
                <a:latin typeface="Garamond" panose="02020404030301010803" pitchFamily="18" charset="0"/>
              </a:rPr>
              <a:t> Segundo os mecanismos legais da função pública moçambicana, ‘as reitoras’ e reitores das IES públicas são nomeadas e nomeados pelo Presidente da República, importa frisar que o país conta com 18 IES públicas, dais quais 4 são universidades, e todas são geridas por reitores. </a:t>
            </a:r>
            <a:r>
              <a:rPr lang="pt-PT" sz="3800" dirty="0" smtClean="0">
                <a:latin typeface="Garamond" panose="02020404030301010803" pitchFamily="18" charset="0"/>
              </a:rPr>
              <a:t> </a:t>
            </a:r>
            <a:endParaRPr lang="en-US" sz="3800" dirty="0" smtClean="0">
              <a:latin typeface="Garamond" panose="02020404030301010803" pitchFamily="18" charset="0"/>
            </a:endParaRPr>
          </a:p>
        </p:txBody>
      </p:sp>
      <p:pic>
        <p:nvPicPr>
          <p:cNvPr id="2050" name="Imagem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06" b="17233"/>
          <a:stretch>
            <a:fillRect/>
          </a:stretch>
        </p:blipFill>
        <p:spPr bwMode="auto">
          <a:xfrm>
            <a:off x="8081964" y="5316101"/>
            <a:ext cx="1057275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833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tudent presentation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7GrungeTextur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67000"/>
                <a:shade val="65000"/>
              </a:schemeClr>
              <a:schemeClr val="phClr">
                <a:tint val="10000"/>
                <a:satMod val="130000"/>
              </a:schemeClr>
            </a:duotone>
          </a:blip>
          <a:tile tx="0" ty="0" sx="60000" sy="59000" flip="none" algn="b"/>
        </a:blip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115000"/>
              </a:schemeClr>
              <a:schemeClr val="phClr">
                <a:tint val="34000"/>
              </a:schemeClr>
            </a:duotone>
          </a:blip>
          <a:tile tx="0" ty="0" sx="60000" sy="59000" flip="none" algn="b"/>
        </a:blipFill>
      </a:fillStyleLst>
      <a:lnStyleLst>
        <a:ln w="6350" cap="flat" cmpd="sng" algn="ctr">
          <a:solidFill>
            <a:schemeClr val="phClr">
              <a:tint val="7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/>
        </a:blipFill>
      </a:bgFillStyleLst>
    </a:fmtScheme>
  </a:themeElements>
  <a:objectDefaults>
    <a:spDef>
      <a:spPr>
        <a:ln>
          <a:miter lim="800000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  <a:extLst>
    <a:ext uri="{05A4C25C-085E-4340-85A3-A5531E510DB2}">
      <thm15:themeFamily xmlns:thm15="http://schemas.microsoft.com/office/thememl/2012/main" name="Student presentation" id="{61936DD2-5F1E-4CE5-AB4B-725D35FC9179}" vid="{60FEA300-D151-4B21-9955-901AC34D046A}"/>
    </a:ext>
  </a:extLst>
</a:theme>
</file>

<file path=ppt/theme/theme2.xml><?xml version="1.0" encoding="utf-8"?>
<a:theme xmlns:a="http://schemas.openxmlformats.org/drawingml/2006/main" name="Office Theme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7GrungeTextur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67000"/>
                <a:shade val="65000"/>
              </a:schemeClr>
              <a:schemeClr val="phClr">
                <a:tint val="10000"/>
                <a:satMod val="130000"/>
              </a:schemeClr>
            </a:duotone>
          </a:blip>
          <a:tile tx="0" ty="0" sx="60000" sy="59000" flip="none" algn="b"/>
        </a:blip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115000"/>
              </a:schemeClr>
              <a:schemeClr val="phClr">
                <a:tint val="34000"/>
              </a:schemeClr>
            </a:duotone>
          </a:blip>
          <a:tile tx="0" ty="0" sx="60000" sy="59000" flip="none" algn="b"/>
        </a:blipFill>
      </a:fillStyleLst>
      <a:lnStyleLst>
        <a:ln w="6350" cap="flat" cmpd="sng" algn="ctr">
          <a:solidFill>
            <a:schemeClr val="phClr">
              <a:tint val="7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7GrungeTextur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67000"/>
                <a:shade val="65000"/>
              </a:schemeClr>
              <a:schemeClr val="phClr">
                <a:tint val="10000"/>
                <a:satMod val="130000"/>
              </a:schemeClr>
            </a:duotone>
          </a:blip>
          <a:tile tx="0" ty="0" sx="60000" sy="59000" flip="none" algn="b"/>
        </a:blip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115000"/>
              </a:schemeClr>
              <a:schemeClr val="phClr">
                <a:tint val="34000"/>
              </a:schemeClr>
            </a:duotone>
          </a:blip>
          <a:tile tx="0" ty="0" sx="60000" sy="59000" flip="none" algn="b"/>
        </a:blipFill>
      </a:fillStyleLst>
      <a:lnStyleLst>
        <a:ln w="6350" cap="flat" cmpd="sng" algn="ctr">
          <a:solidFill>
            <a:schemeClr val="phClr">
              <a:tint val="7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F98950B5-7B6B-4C28-8458-CAB8EA4CB24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Student scientific report presentation</Template>
  <TotalTime>0</TotalTime>
  <Words>912</Words>
  <Application>Microsoft Office PowerPoint</Application>
  <PresentationFormat>On-screen Show (4:3)</PresentationFormat>
  <Paragraphs>51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Century Gothic</vt:lpstr>
      <vt:lpstr>Garamond</vt:lpstr>
      <vt:lpstr>Times New Roman</vt:lpstr>
      <vt:lpstr>Wingdings 3</vt:lpstr>
      <vt:lpstr>Student presentation</vt:lpstr>
      <vt:lpstr>PowerPoint Presentation</vt:lpstr>
      <vt:lpstr>Estrutura da Apresentação </vt:lpstr>
      <vt:lpstr>Problemática de Alinhamento do FORGES: utopia?</vt:lpstr>
      <vt:lpstr>Contexto Glocal </vt:lpstr>
      <vt:lpstr>Formula Mágica?</vt:lpstr>
      <vt:lpstr>Neoliberalismo</vt:lpstr>
      <vt:lpstr>Psicopolitíca </vt:lpstr>
      <vt:lpstr>Género </vt:lpstr>
      <vt:lpstr>Género- cont </vt:lpstr>
      <vt:lpstr>Desafios  </vt:lpstr>
      <vt:lpstr>Muito Obrigado pela Atenção, a Todas e a Todos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2015-11-30T17:46:35Z</dcterms:created>
  <dcterms:modified xsi:type="dcterms:W3CDTF">2017-11-29T15:51:18Z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TC034605859991</vt:lpwstr>
  </property>
</Properties>
</file>